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3080" r:id="rId3"/>
    <p:sldId id="347" r:id="rId4"/>
    <p:sldId id="3047" r:id="rId5"/>
    <p:sldId id="3077"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09" r:id="rId21"/>
    <p:sldId id="310" r:id="rId22"/>
    <p:sldId id="272" r:id="rId23"/>
    <p:sldId id="273" r:id="rId24"/>
    <p:sldId id="274" r:id="rId25"/>
    <p:sldId id="275" r:id="rId26"/>
    <p:sldId id="295" r:id="rId27"/>
    <p:sldId id="296" r:id="rId28"/>
    <p:sldId id="292" r:id="rId29"/>
    <p:sldId id="297" r:id="rId30"/>
    <p:sldId id="293" r:id="rId31"/>
    <p:sldId id="298" r:id="rId32"/>
    <p:sldId id="299" r:id="rId33"/>
    <p:sldId id="300" r:id="rId34"/>
    <p:sldId id="301" r:id="rId35"/>
    <p:sldId id="302" r:id="rId36"/>
    <p:sldId id="294" r:id="rId37"/>
    <p:sldId id="303" r:id="rId38"/>
    <p:sldId id="304" r:id="rId39"/>
    <p:sldId id="305" r:id="rId40"/>
    <p:sldId id="306" r:id="rId41"/>
    <p:sldId id="307" r:id="rId42"/>
    <p:sldId id="308" r:id="rId43"/>
    <p:sldId id="276" r:id="rId44"/>
    <p:sldId id="277" r:id="rId45"/>
    <p:sldId id="278" r:id="rId46"/>
    <p:sldId id="279" r:id="rId47"/>
    <p:sldId id="280" r:id="rId48"/>
    <p:sldId id="281" r:id="rId49"/>
    <p:sldId id="282" r:id="rId50"/>
    <p:sldId id="283" r:id="rId51"/>
    <p:sldId id="284" r:id="rId52"/>
    <p:sldId id="285" r:id="rId53"/>
    <p:sldId id="286" r:id="rId54"/>
    <p:sldId id="291" r:id="rId55"/>
    <p:sldId id="287" r:id="rId56"/>
    <p:sldId id="2991" r:id="rId57"/>
    <p:sldId id="3013" r:id="rId58"/>
    <p:sldId id="3014" r:id="rId59"/>
    <p:sldId id="3015" r:id="rId60"/>
    <p:sldId id="3016" r:id="rId61"/>
    <p:sldId id="3017" r:id="rId62"/>
    <p:sldId id="3018" r:id="rId63"/>
    <p:sldId id="3019" r:id="rId64"/>
    <p:sldId id="3020" r:id="rId65"/>
    <p:sldId id="3021" r:id="rId66"/>
    <p:sldId id="3022" r:id="rId67"/>
    <p:sldId id="3023" r:id="rId68"/>
    <p:sldId id="3024" r:id="rId69"/>
    <p:sldId id="3025" r:id="rId70"/>
    <p:sldId id="3026" r:id="rId71"/>
    <p:sldId id="3027" r:id="rId72"/>
    <p:sldId id="3028" r:id="rId73"/>
    <p:sldId id="288" r:id="rId74"/>
    <p:sldId id="3029" r:id="rId75"/>
    <p:sldId id="289" r:id="rId76"/>
    <p:sldId id="3030" r:id="rId77"/>
    <p:sldId id="290" r:id="rId78"/>
    <p:sldId id="3031" r:id="rId79"/>
    <p:sldId id="3032" r:id="rId80"/>
    <p:sldId id="3033" r:id="rId81"/>
    <p:sldId id="3034" r:id="rId82"/>
    <p:sldId id="3035" r:id="rId83"/>
    <p:sldId id="3036" r:id="rId84"/>
    <p:sldId id="3037" r:id="rId85"/>
    <p:sldId id="271" r:id="rId86"/>
    <p:sldId id="3048" r:id="rId87"/>
    <p:sldId id="3050" r:id="rId88"/>
    <p:sldId id="3051" r:id="rId89"/>
    <p:sldId id="3052" r:id="rId90"/>
    <p:sldId id="3053" r:id="rId91"/>
    <p:sldId id="3054" r:id="rId92"/>
    <p:sldId id="3055" r:id="rId93"/>
    <p:sldId id="3056" r:id="rId94"/>
    <p:sldId id="3057" r:id="rId95"/>
    <p:sldId id="3058" r:id="rId96"/>
    <p:sldId id="3059" r:id="rId97"/>
    <p:sldId id="3060" r:id="rId98"/>
    <p:sldId id="3061" r:id="rId99"/>
    <p:sldId id="3062" r:id="rId100"/>
    <p:sldId id="3063" r:id="rId101"/>
    <p:sldId id="3064" r:id="rId102"/>
    <p:sldId id="3065" r:id="rId103"/>
    <p:sldId id="3066" r:id="rId104"/>
    <p:sldId id="3067" r:id="rId105"/>
    <p:sldId id="3068" r:id="rId106"/>
    <p:sldId id="3069" r:id="rId107"/>
    <p:sldId id="3070" r:id="rId108"/>
    <p:sldId id="3071" r:id="rId109"/>
    <p:sldId id="3072" r:id="rId110"/>
    <p:sldId id="3073" r:id="rId111"/>
    <p:sldId id="3074" r:id="rId112"/>
    <p:sldId id="3075" r:id="rId113"/>
    <p:sldId id="3076" r:id="rId114"/>
    <p:sldId id="3049" r:id="rId115"/>
    <p:sldId id="311" r:id="rId116"/>
    <p:sldId id="3081" r:id="rId117"/>
    <p:sldId id="312" r:id="rId118"/>
    <p:sldId id="321" r:id="rId119"/>
    <p:sldId id="343" r:id="rId120"/>
    <p:sldId id="344" r:id="rId121"/>
    <p:sldId id="313" r:id="rId122"/>
    <p:sldId id="319" r:id="rId123"/>
    <p:sldId id="314" r:id="rId124"/>
    <p:sldId id="315" r:id="rId125"/>
    <p:sldId id="316" r:id="rId126"/>
    <p:sldId id="317" r:id="rId127"/>
    <p:sldId id="318" r:id="rId128"/>
    <p:sldId id="320" r:id="rId129"/>
    <p:sldId id="322" r:id="rId130"/>
    <p:sldId id="3078" r:id="rId131"/>
    <p:sldId id="3079" r:id="rId132"/>
    <p:sldId id="323" r:id="rId133"/>
    <p:sldId id="324" r:id="rId134"/>
    <p:sldId id="325" r:id="rId135"/>
    <p:sldId id="326" r:id="rId136"/>
    <p:sldId id="327" r:id="rId137"/>
    <p:sldId id="329" r:id="rId138"/>
    <p:sldId id="330" r:id="rId139"/>
    <p:sldId id="331" r:id="rId140"/>
    <p:sldId id="332" r:id="rId141"/>
    <p:sldId id="333" r:id="rId142"/>
    <p:sldId id="334" r:id="rId143"/>
    <p:sldId id="335" r:id="rId144"/>
    <p:sldId id="336" r:id="rId145"/>
    <p:sldId id="337" r:id="rId146"/>
    <p:sldId id="338" r:id="rId147"/>
    <p:sldId id="339" r:id="rId148"/>
    <p:sldId id="340" r:id="rId149"/>
    <p:sldId id="328" r:id="rId150"/>
    <p:sldId id="341" r:id="rId151"/>
    <p:sldId id="342" r:id="rId152"/>
    <p:sldId id="349" r:id="rId153"/>
    <p:sldId id="366" r:id="rId154"/>
    <p:sldId id="345" r:id="rId155"/>
    <p:sldId id="348"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8CA86-02AD-4F8D-93E1-ACEFD7BBD55F}"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77576-1A7A-44E9-AB2C-433B5325EB42}" type="slidenum">
              <a:rPr lang="en-US" smtClean="0"/>
              <a:t>‹#›</a:t>
            </a:fld>
            <a:endParaRPr lang="en-US"/>
          </a:p>
        </p:txBody>
      </p:sp>
    </p:spTree>
    <p:extLst>
      <p:ext uri="{BB962C8B-B14F-4D97-AF65-F5344CB8AC3E}">
        <p14:creationId xmlns:p14="http://schemas.microsoft.com/office/powerpoint/2010/main" val="41701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E0173-5325-4DDE-98BF-79DAD491F6A0}" type="slidenum">
              <a:rPr lang="en-US" smtClean="0"/>
              <a:t>23</a:t>
            </a:fld>
            <a:endParaRPr lang="en-US"/>
          </a:p>
        </p:txBody>
      </p:sp>
    </p:spTree>
    <p:extLst>
      <p:ext uri="{BB962C8B-B14F-4D97-AF65-F5344CB8AC3E}">
        <p14:creationId xmlns:p14="http://schemas.microsoft.com/office/powerpoint/2010/main" val="334394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US" dirty="0"/>
          </a:p>
        </p:txBody>
      </p:sp>
      <p:sp>
        <p:nvSpPr>
          <p:cNvPr id="4" name="Slide Number Placeholder 3"/>
          <p:cNvSpPr>
            <a:spLocks noGrp="1"/>
          </p:cNvSpPr>
          <p:nvPr>
            <p:ph type="sldNum" sz="quarter" idx="5"/>
          </p:nvPr>
        </p:nvSpPr>
        <p:spPr/>
        <p:txBody>
          <a:bodyPr/>
          <a:lstStyle/>
          <a:p>
            <a:fld id="{3B0E0173-5325-4DDE-98BF-79DAD491F6A0}" type="slidenum">
              <a:rPr lang="en-US" smtClean="0"/>
              <a:t>25</a:t>
            </a:fld>
            <a:endParaRPr lang="en-US"/>
          </a:p>
        </p:txBody>
      </p:sp>
    </p:spTree>
    <p:extLst>
      <p:ext uri="{BB962C8B-B14F-4D97-AF65-F5344CB8AC3E}">
        <p14:creationId xmlns:p14="http://schemas.microsoft.com/office/powerpoint/2010/main" val="239717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E0173-5325-4DDE-98BF-79DAD491F6A0}" type="slidenum">
              <a:rPr lang="en-US" smtClean="0"/>
              <a:t>26</a:t>
            </a:fld>
            <a:endParaRPr lang="en-US"/>
          </a:p>
        </p:txBody>
      </p:sp>
    </p:spTree>
    <p:extLst>
      <p:ext uri="{BB962C8B-B14F-4D97-AF65-F5344CB8AC3E}">
        <p14:creationId xmlns:p14="http://schemas.microsoft.com/office/powerpoint/2010/main" val="112337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E0173-5325-4DDE-98BF-79DAD491F6A0}" type="slidenum">
              <a:rPr lang="en-US" smtClean="0"/>
              <a:t>31</a:t>
            </a:fld>
            <a:endParaRPr lang="en-US"/>
          </a:p>
        </p:txBody>
      </p:sp>
    </p:spTree>
    <p:extLst>
      <p:ext uri="{BB962C8B-B14F-4D97-AF65-F5344CB8AC3E}">
        <p14:creationId xmlns:p14="http://schemas.microsoft.com/office/powerpoint/2010/main" val="109603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0E0173-5325-4DDE-98BF-79DAD491F6A0}" type="slidenum">
              <a:rPr lang="en-US" smtClean="0"/>
              <a:t>33</a:t>
            </a:fld>
            <a:endParaRPr lang="en-US"/>
          </a:p>
        </p:txBody>
      </p:sp>
    </p:spTree>
    <p:extLst>
      <p:ext uri="{BB962C8B-B14F-4D97-AF65-F5344CB8AC3E}">
        <p14:creationId xmlns:p14="http://schemas.microsoft.com/office/powerpoint/2010/main" val="278986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7F12-BB84-8223-B4D5-E281605BF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504EB9-C865-653B-F84B-0870F4BAE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3F55D4-71E5-FA59-B502-FB4D0A424F16}"/>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59031551-62F8-EFB8-A5FA-99BFF6055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E01AB-B41A-F3FC-E5C5-3A8C74FB9517}"/>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80691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22D3-576F-C1AE-CE73-C78FA708F6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EEA57-3B39-43BE-716D-4394526FE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0DB4A-2546-A380-8C80-3CF29FC670B5}"/>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C1382945-8494-7F8A-1C8A-EAEB873D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F85D5-9C64-D2B1-848A-019DFECF04AF}"/>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277789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BE0740-EBD7-1450-7C0F-D75726D99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9348F-BE59-F234-ADD2-8D435FDBE4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AA731-A0CB-E2AD-88D3-C734B2E21299}"/>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A6CE50ED-682A-385B-F0F2-E73786094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64A6-BEB2-BE88-87CC-79341F85FB3C}"/>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112551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4D22-205B-855B-2BE6-E9E907B56B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A5E27-2815-BD96-37DA-D2814B496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1CD1D-C4E6-0A82-3CBF-75CC8FD20130}"/>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F57F4E7A-52B9-B1CC-F64B-3300C2EBB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13114-0462-E490-DA83-F1534C43723C}"/>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1969026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B769-DF40-AF25-8A19-38DD2F3592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3A471-6901-D4CC-4590-08FC260F1B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051B55-3600-A5C2-BA6F-230E7B39A6DC}"/>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03A5345A-DC9A-2B81-60DC-AFF50A779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83DC3-53CC-D328-9A30-28E3234BF580}"/>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406626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325C-C5E6-51F2-E962-C6AD94CAA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2EC90-3D0A-7B77-CB11-FEE0BAB213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E9F0D-2CC3-2705-180D-E6775F0DAC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F0BD99-499F-7617-ED64-2B3133B4358C}"/>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6" name="Footer Placeholder 5">
            <a:extLst>
              <a:ext uri="{FF2B5EF4-FFF2-40B4-BE49-F238E27FC236}">
                <a16:creationId xmlns:a16="http://schemas.microsoft.com/office/drawing/2014/main" id="{67CCFBFD-3FDC-F796-1031-D377DD50D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361CC-49C2-87D1-85B2-32DB27BC2F9E}"/>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60345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F082-59B0-094F-4951-D59B06EE82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FAC4C6-AF82-E886-BE9D-CDD2984B3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CFF8C6-DDC4-1544-FF4E-5F10DBF8F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4B392A-5347-B3F5-F955-DCD3330B05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B2EA5C-3A1D-B67A-0474-D09BE9F82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BFD974-D825-9ECF-89FE-CD5E1FD397C1}"/>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8" name="Footer Placeholder 7">
            <a:extLst>
              <a:ext uri="{FF2B5EF4-FFF2-40B4-BE49-F238E27FC236}">
                <a16:creationId xmlns:a16="http://schemas.microsoft.com/office/drawing/2014/main" id="{BDBE4CE9-0C5D-BAA1-20D4-643111C046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12F672-443D-303B-E558-BDA011C24A93}"/>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2877689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C1A7-1923-0785-605A-D4F2FD3FFB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26A6A5-A3DA-8071-3B0B-653A25103D25}"/>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4" name="Footer Placeholder 3">
            <a:extLst>
              <a:ext uri="{FF2B5EF4-FFF2-40B4-BE49-F238E27FC236}">
                <a16:creationId xmlns:a16="http://schemas.microsoft.com/office/drawing/2014/main" id="{C98DA823-4E01-1900-3DB4-9A6959756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5F2495-5341-C07C-CE88-3100E1B8B90E}"/>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351941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B49264-6C25-95F3-9FC4-51E16FB011B3}"/>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3" name="Footer Placeholder 2">
            <a:extLst>
              <a:ext uri="{FF2B5EF4-FFF2-40B4-BE49-F238E27FC236}">
                <a16:creationId xmlns:a16="http://schemas.microsoft.com/office/drawing/2014/main" id="{133BA94D-FB14-E58D-49A6-277B76C362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545C14-524F-A73C-FE10-C025BD7C517A}"/>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3439240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E552-8CF1-8176-65ED-C5E452DE4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539D7-F1C1-12EF-F81D-56432B7047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EEC1A-7C17-3B3C-C740-B19D44E9C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2B2F9-3D07-6DB7-7F54-7DC94646163F}"/>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6" name="Footer Placeholder 5">
            <a:extLst>
              <a:ext uri="{FF2B5EF4-FFF2-40B4-BE49-F238E27FC236}">
                <a16:creationId xmlns:a16="http://schemas.microsoft.com/office/drawing/2014/main" id="{0AD7036B-C463-75CE-7CFF-9FDCB9516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0D325-2D71-0283-D97F-FF507A5B99FD}"/>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487034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607E-F24C-3728-49E2-124970A9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F525C1-E405-59B3-50A0-373474452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8B87AB-28CB-4577-03A3-F75A5967F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B38B0-3352-4FE1-C2E7-015F4FB32E59}"/>
              </a:ext>
            </a:extLst>
          </p:cNvPr>
          <p:cNvSpPr>
            <a:spLocks noGrp="1"/>
          </p:cNvSpPr>
          <p:nvPr>
            <p:ph type="dt" sz="half" idx="10"/>
          </p:nvPr>
        </p:nvSpPr>
        <p:spPr/>
        <p:txBody>
          <a:bodyPr/>
          <a:lstStyle/>
          <a:p>
            <a:fld id="{32C3320F-EB65-4D47-AAC2-596814C6BD88}" type="datetimeFigureOut">
              <a:rPr lang="en-US" smtClean="0"/>
              <a:t>4/6/2025</a:t>
            </a:fld>
            <a:endParaRPr lang="en-US"/>
          </a:p>
        </p:txBody>
      </p:sp>
      <p:sp>
        <p:nvSpPr>
          <p:cNvPr id="6" name="Footer Placeholder 5">
            <a:extLst>
              <a:ext uri="{FF2B5EF4-FFF2-40B4-BE49-F238E27FC236}">
                <a16:creationId xmlns:a16="http://schemas.microsoft.com/office/drawing/2014/main" id="{268AB251-7B8A-D217-8608-2FAEE5C2D2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1D0D2-0B92-0D27-D49F-78C57143A985}"/>
              </a:ext>
            </a:extLst>
          </p:cNvPr>
          <p:cNvSpPr>
            <a:spLocks noGrp="1"/>
          </p:cNvSpPr>
          <p:nvPr>
            <p:ph type="sldNum" sz="quarter" idx="12"/>
          </p:nvPr>
        </p:nvSpPr>
        <p:spPr/>
        <p:txBody>
          <a:bodyPr/>
          <a:lstStyle/>
          <a:p>
            <a:fld id="{FE3787A9-8446-4BE5-8541-B14C11053CED}" type="slidenum">
              <a:rPr lang="en-US" smtClean="0"/>
              <a:t>‹#›</a:t>
            </a:fld>
            <a:endParaRPr lang="en-US"/>
          </a:p>
        </p:txBody>
      </p:sp>
    </p:spTree>
    <p:extLst>
      <p:ext uri="{BB962C8B-B14F-4D97-AF65-F5344CB8AC3E}">
        <p14:creationId xmlns:p14="http://schemas.microsoft.com/office/powerpoint/2010/main" val="2658940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18AC14-707D-CF0D-ECA8-1E3D7C387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23A7B8-0230-AC0C-8B27-555953AB2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3EFCA3-9761-0484-4354-CFE57095E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C3320F-EB65-4D47-AAC2-596814C6BD88}" type="datetimeFigureOut">
              <a:rPr lang="en-US" smtClean="0"/>
              <a:t>4/6/2025</a:t>
            </a:fld>
            <a:endParaRPr lang="en-US"/>
          </a:p>
        </p:txBody>
      </p:sp>
      <p:sp>
        <p:nvSpPr>
          <p:cNvPr id="5" name="Footer Placeholder 4">
            <a:extLst>
              <a:ext uri="{FF2B5EF4-FFF2-40B4-BE49-F238E27FC236}">
                <a16:creationId xmlns:a16="http://schemas.microsoft.com/office/drawing/2014/main" id="{E48AF295-5071-5365-9140-6AE657CF8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C9A7C43-AF06-69E0-3316-C2D0E9923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3787A9-8446-4BE5-8541-B14C11053CED}" type="slidenum">
              <a:rPr lang="en-US" smtClean="0"/>
              <a:t>‹#›</a:t>
            </a:fld>
            <a:endParaRPr lang="en-US"/>
          </a:p>
        </p:txBody>
      </p:sp>
    </p:spTree>
    <p:extLst>
      <p:ext uri="{BB962C8B-B14F-4D97-AF65-F5344CB8AC3E}">
        <p14:creationId xmlns:p14="http://schemas.microsoft.com/office/powerpoint/2010/main" val="4076075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hyperlink" Target="https://drive.google.com/file/d/1_WJ5He-frsji1YkdRg5lvdAJVtL52pH9/view?usp=drive_link"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fodorclasses.github.io/classes/premier_2023/premier_2023.html" TargetMode="External"/><Relationship Id="rId2" Type="http://schemas.openxmlformats.org/officeDocument/2006/relationships/hyperlink" Target="https://fodorclasses.github.io/classes/stats2022" TargetMode="External"/><Relationship Id="rId1" Type="http://schemas.openxmlformats.org/officeDocument/2006/relationships/slideLayout" Target="../slideLayouts/slideLayout2.xml"/><Relationship Id="rId4" Type="http://schemas.openxmlformats.org/officeDocument/2006/relationships/hyperlink" Target="https://fodorclasses.github.io/classes/premier_2023/Premier_Oct5.pptx"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hyperlink" Target="https://drive.google.com/file/d/1_WJ5He-frsji1YkdRg5lvdAJVtL52pH9/view?usp=drive_lin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82BAD5-0404-C417-2E76-8B45A763A78E}"/>
              </a:ext>
            </a:extLst>
          </p:cNvPr>
          <p:cNvSpPr txBox="1"/>
          <p:nvPr/>
        </p:nvSpPr>
        <p:spPr>
          <a:xfrm>
            <a:off x="3693111" y="2308194"/>
            <a:ext cx="4031938"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highly biased view of WGS analysis</a:t>
            </a:r>
          </a:p>
          <a:p>
            <a:r>
              <a:rPr lang="en-US" dirty="0">
                <a:latin typeface="Arial" panose="020B0604020202020204" pitchFamily="34" charset="0"/>
                <a:cs typeface="Arial" panose="020B0604020202020204" pitchFamily="34" charset="0"/>
              </a:rPr>
              <a:t>	Anthony Fodor</a:t>
            </a:r>
          </a:p>
          <a:p>
            <a:r>
              <a:rPr lang="en-US" dirty="0">
                <a:latin typeface="Arial" panose="020B0604020202020204" pitchFamily="34" charset="0"/>
                <a:cs typeface="Arial" panose="020B0604020202020204" pitchFamily="34" charset="0"/>
              </a:rPr>
              <a:t>	4/15/2024</a:t>
            </a:r>
          </a:p>
        </p:txBody>
      </p:sp>
    </p:spTree>
    <p:extLst>
      <p:ext uri="{BB962C8B-B14F-4D97-AF65-F5344CB8AC3E}">
        <p14:creationId xmlns:p14="http://schemas.microsoft.com/office/powerpoint/2010/main" val="231025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7BCD14-8AAF-8B58-124A-A548EB1FB5CB}"/>
              </a:ext>
            </a:extLst>
          </p:cNvPr>
          <p:cNvPicPr>
            <a:picLocks noChangeAspect="1"/>
          </p:cNvPicPr>
          <p:nvPr/>
        </p:nvPicPr>
        <p:blipFill>
          <a:blip r:embed="rId2"/>
          <a:stretch>
            <a:fillRect/>
          </a:stretch>
        </p:blipFill>
        <p:spPr>
          <a:xfrm>
            <a:off x="180513" y="332284"/>
            <a:ext cx="8703312" cy="5846086"/>
          </a:xfrm>
          <a:prstGeom prst="rect">
            <a:avLst/>
          </a:prstGeom>
        </p:spPr>
      </p:pic>
      <p:pic>
        <p:nvPicPr>
          <p:cNvPr id="7" name="Picture 6">
            <a:extLst>
              <a:ext uri="{FF2B5EF4-FFF2-40B4-BE49-F238E27FC236}">
                <a16:creationId xmlns:a16="http://schemas.microsoft.com/office/drawing/2014/main" id="{7371FF74-FBB7-0095-92EA-A32A9DEC6CE6}"/>
              </a:ext>
            </a:extLst>
          </p:cNvPr>
          <p:cNvPicPr>
            <a:picLocks noChangeAspect="1"/>
          </p:cNvPicPr>
          <p:nvPr/>
        </p:nvPicPr>
        <p:blipFill>
          <a:blip r:embed="rId3"/>
          <a:stretch>
            <a:fillRect/>
          </a:stretch>
        </p:blipFill>
        <p:spPr>
          <a:xfrm>
            <a:off x="8149701" y="6080715"/>
            <a:ext cx="3861786" cy="777285"/>
          </a:xfrm>
          <a:prstGeom prst="rect">
            <a:avLst/>
          </a:prstGeom>
        </p:spPr>
      </p:pic>
    </p:spTree>
    <p:extLst>
      <p:ext uri="{BB962C8B-B14F-4D97-AF65-F5344CB8AC3E}">
        <p14:creationId xmlns:p14="http://schemas.microsoft.com/office/powerpoint/2010/main" val="24164919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103E8-0FF6-A15C-CB37-CA4E94675505}"/>
              </a:ext>
            </a:extLst>
          </p:cNvPr>
          <p:cNvPicPr>
            <a:picLocks noChangeAspect="1"/>
          </p:cNvPicPr>
          <p:nvPr/>
        </p:nvPicPr>
        <p:blipFill>
          <a:blip r:embed="rId2"/>
          <a:stretch>
            <a:fillRect/>
          </a:stretch>
        </p:blipFill>
        <p:spPr>
          <a:xfrm>
            <a:off x="9525" y="1085850"/>
            <a:ext cx="12172950" cy="4686300"/>
          </a:xfrm>
          <a:prstGeom prst="rect">
            <a:avLst/>
          </a:prstGeom>
        </p:spPr>
      </p:pic>
      <p:sp>
        <p:nvSpPr>
          <p:cNvPr id="6" name="TextBox 5">
            <a:extLst>
              <a:ext uri="{FF2B5EF4-FFF2-40B4-BE49-F238E27FC236}">
                <a16:creationId xmlns:a16="http://schemas.microsoft.com/office/drawing/2014/main" id="{357E85CC-87A2-80BC-11C1-BB1661B50435}"/>
              </a:ext>
            </a:extLst>
          </p:cNvPr>
          <p:cNvSpPr txBox="1"/>
          <p:nvPr/>
        </p:nvSpPr>
        <p:spPr>
          <a:xfrm>
            <a:off x="1736052" y="66277"/>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spTree>
    <p:extLst>
      <p:ext uri="{BB962C8B-B14F-4D97-AF65-F5344CB8AC3E}">
        <p14:creationId xmlns:p14="http://schemas.microsoft.com/office/powerpoint/2010/main" val="4115369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5A130-9E3F-06CF-5C3C-769DC9FF0C92}"/>
              </a:ext>
            </a:extLst>
          </p:cNvPr>
          <p:cNvPicPr>
            <a:picLocks noChangeAspect="1"/>
          </p:cNvPicPr>
          <p:nvPr/>
        </p:nvPicPr>
        <p:blipFill>
          <a:blip r:embed="rId2"/>
          <a:stretch>
            <a:fillRect/>
          </a:stretch>
        </p:blipFill>
        <p:spPr>
          <a:xfrm>
            <a:off x="119062" y="1157759"/>
            <a:ext cx="11953875" cy="4524375"/>
          </a:xfrm>
          <a:prstGeom prst="rect">
            <a:avLst/>
          </a:prstGeom>
        </p:spPr>
      </p:pic>
      <p:sp>
        <p:nvSpPr>
          <p:cNvPr id="2" name="TextBox 1">
            <a:extLst>
              <a:ext uri="{FF2B5EF4-FFF2-40B4-BE49-F238E27FC236}">
                <a16:creationId xmlns:a16="http://schemas.microsoft.com/office/drawing/2014/main" id="{306332FE-1628-3631-7AF6-5DB3BBB56D07}"/>
              </a:ext>
            </a:extLst>
          </p:cNvPr>
          <p:cNvSpPr txBox="1"/>
          <p:nvPr/>
        </p:nvSpPr>
        <p:spPr>
          <a:xfrm>
            <a:off x="1736052" y="66277"/>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spTree>
    <p:extLst>
      <p:ext uri="{BB962C8B-B14F-4D97-AF65-F5344CB8AC3E}">
        <p14:creationId xmlns:p14="http://schemas.microsoft.com/office/powerpoint/2010/main" val="1642653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26134A-F317-65A0-783E-3316A3A4C5C0}"/>
              </a:ext>
            </a:extLst>
          </p:cNvPr>
          <p:cNvSpPr txBox="1"/>
          <p:nvPr/>
        </p:nvSpPr>
        <p:spPr>
          <a:xfrm>
            <a:off x="488890" y="27166"/>
            <a:ext cx="75841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Prediction accuracies based on a spreadsheet that starts only with zeros!</a:t>
            </a:r>
          </a:p>
        </p:txBody>
      </p:sp>
      <p:pic>
        <p:nvPicPr>
          <p:cNvPr id="6" name="Picture 5">
            <a:extLst>
              <a:ext uri="{FF2B5EF4-FFF2-40B4-BE49-F238E27FC236}">
                <a16:creationId xmlns:a16="http://schemas.microsoft.com/office/drawing/2014/main" id="{5523DE39-227A-1FF3-9B1F-0F6594E8A10A}"/>
              </a:ext>
            </a:extLst>
          </p:cNvPr>
          <p:cNvPicPr>
            <a:picLocks noChangeAspect="1"/>
          </p:cNvPicPr>
          <p:nvPr/>
        </p:nvPicPr>
        <p:blipFill>
          <a:blip r:embed="rId2"/>
          <a:stretch>
            <a:fillRect/>
          </a:stretch>
        </p:blipFill>
        <p:spPr>
          <a:xfrm>
            <a:off x="1101958" y="350123"/>
            <a:ext cx="7100369" cy="5865167"/>
          </a:xfrm>
          <a:prstGeom prst="rect">
            <a:avLst/>
          </a:prstGeom>
        </p:spPr>
      </p:pic>
      <p:pic>
        <p:nvPicPr>
          <p:cNvPr id="8" name="Picture 7">
            <a:extLst>
              <a:ext uri="{FF2B5EF4-FFF2-40B4-BE49-F238E27FC236}">
                <a16:creationId xmlns:a16="http://schemas.microsoft.com/office/drawing/2014/main" id="{8A98A324-5353-DE3D-A89F-871E82282255}"/>
              </a:ext>
            </a:extLst>
          </p:cNvPr>
          <p:cNvPicPr>
            <a:picLocks noChangeAspect="1"/>
          </p:cNvPicPr>
          <p:nvPr/>
        </p:nvPicPr>
        <p:blipFill>
          <a:blip r:embed="rId3"/>
          <a:stretch>
            <a:fillRect/>
          </a:stretch>
        </p:blipFill>
        <p:spPr>
          <a:xfrm>
            <a:off x="5469056" y="6233396"/>
            <a:ext cx="5895975" cy="533400"/>
          </a:xfrm>
          <a:prstGeom prst="rect">
            <a:avLst/>
          </a:prstGeom>
        </p:spPr>
      </p:pic>
    </p:spTree>
    <p:extLst>
      <p:ext uri="{BB962C8B-B14F-4D97-AF65-F5344CB8AC3E}">
        <p14:creationId xmlns:p14="http://schemas.microsoft.com/office/powerpoint/2010/main" val="1701682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FF19DB-7DAD-427B-F0D5-E124A3FCB666}"/>
              </a:ext>
            </a:extLst>
          </p:cNvPr>
          <p:cNvSpPr txBox="1"/>
          <p:nvPr/>
        </p:nvSpPr>
        <p:spPr>
          <a:xfrm>
            <a:off x="1084152" y="458129"/>
            <a:ext cx="10051609" cy="923330"/>
          </a:xfrm>
          <a:prstGeom prst="rect">
            <a:avLst/>
          </a:prstGeom>
          <a:noFill/>
        </p:spPr>
        <p:txBody>
          <a:bodyPr wrap="square">
            <a:spAutoFit/>
          </a:bodyPr>
          <a:lstStyle/>
          <a:p>
            <a:r>
              <a:rPr lang="en-US" dirty="0"/>
              <a:t>One limitation of </a:t>
            </a:r>
            <a:r>
              <a:rPr lang="en-US" dirty="0" err="1"/>
              <a:t>Gihawi</a:t>
            </a:r>
            <a:r>
              <a:rPr lang="en-US" dirty="0"/>
              <a:t> et al; it doesn’t explore why the batch correction failed so spectacularly.</a:t>
            </a:r>
          </a:p>
          <a:p>
            <a:r>
              <a:rPr lang="en-US" dirty="0"/>
              <a:t>Presumably, location or other metadata is correlated with disease and case/control, but this is not</a:t>
            </a:r>
          </a:p>
          <a:p>
            <a:r>
              <a:rPr lang="en-US" dirty="0"/>
              <a:t>explored in either paper… </a:t>
            </a:r>
          </a:p>
        </p:txBody>
      </p:sp>
      <p:pic>
        <p:nvPicPr>
          <p:cNvPr id="10" name="Picture 9">
            <a:extLst>
              <a:ext uri="{FF2B5EF4-FFF2-40B4-BE49-F238E27FC236}">
                <a16:creationId xmlns:a16="http://schemas.microsoft.com/office/drawing/2014/main" id="{39A51D8D-76E8-BE05-1D4D-1CB8A605DEF3}"/>
              </a:ext>
            </a:extLst>
          </p:cNvPr>
          <p:cNvPicPr>
            <a:picLocks noChangeAspect="1"/>
          </p:cNvPicPr>
          <p:nvPr/>
        </p:nvPicPr>
        <p:blipFill>
          <a:blip r:embed="rId2"/>
          <a:stretch>
            <a:fillRect/>
          </a:stretch>
        </p:blipFill>
        <p:spPr>
          <a:xfrm>
            <a:off x="1249189" y="2946343"/>
            <a:ext cx="7510885" cy="1399321"/>
          </a:xfrm>
          <a:prstGeom prst="rect">
            <a:avLst/>
          </a:prstGeom>
        </p:spPr>
      </p:pic>
      <p:cxnSp>
        <p:nvCxnSpPr>
          <p:cNvPr id="12" name="Straight Arrow Connector 11">
            <a:extLst>
              <a:ext uri="{FF2B5EF4-FFF2-40B4-BE49-F238E27FC236}">
                <a16:creationId xmlns:a16="http://schemas.microsoft.com/office/drawing/2014/main" id="{FFB22341-F48A-9FB5-0CA0-335A6E7AC2CD}"/>
              </a:ext>
            </a:extLst>
          </p:cNvPr>
          <p:cNvCxnSpPr/>
          <p:nvPr/>
        </p:nvCxnSpPr>
        <p:spPr>
          <a:xfrm flipH="1">
            <a:off x="8329191" y="3268301"/>
            <a:ext cx="10592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B22C0D1-06E1-59BC-75F8-9B1B99673BB9}"/>
              </a:ext>
            </a:extLst>
          </p:cNvPr>
          <p:cNvSpPr txBox="1"/>
          <p:nvPr/>
        </p:nvSpPr>
        <p:spPr>
          <a:xfrm>
            <a:off x="1502875" y="4789283"/>
            <a:ext cx="7889789" cy="369332"/>
          </a:xfrm>
          <a:prstGeom prst="rect">
            <a:avLst/>
          </a:prstGeom>
          <a:noFill/>
        </p:spPr>
        <p:txBody>
          <a:bodyPr wrap="none" rtlCol="0">
            <a:spAutoFit/>
          </a:bodyPr>
          <a:lstStyle/>
          <a:p>
            <a:r>
              <a:rPr lang="en-US" dirty="0"/>
              <a:t>It seems important which “prior information” was correlated with disease type</a:t>
            </a:r>
          </a:p>
        </p:txBody>
      </p:sp>
    </p:spTree>
    <p:extLst>
      <p:ext uri="{BB962C8B-B14F-4D97-AF65-F5344CB8AC3E}">
        <p14:creationId xmlns:p14="http://schemas.microsoft.com/office/powerpoint/2010/main" val="2152136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1E261-CA97-4232-440D-E5FBB5DE3FBF}"/>
              </a:ext>
            </a:extLst>
          </p:cNvPr>
          <p:cNvPicPr>
            <a:picLocks noChangeAspect="1"/>
          </p:cNvPicPr>
          <p:nvPr/>
        </p:nvPicPr>
        <p:blipFill>
          <a:blip r:embed="rId2"/>
          <a:stretch>
            <a:fillRect/>
          </a:stretch>
        </p:blipFill>
        <p:spPr>
          <a:xfrm>
            <a:off x="434566" y="358136"/>
            <a:ext cx="8872396" cy="2453421"/>
          </a:xfrm>
          <a:prstGeom prst="rect">
            <a:avLst/>
          </a:prstGeom>
        </p:spPr>
      </p:pic>
    </p:spTree>
    <p:extLst>
      <p:ext uri="{BB962C8B-B14F-4D97-AF65-F5344CB8AC3E}">
        <p14:creationId xmlns:p14="http://schemas.microsoft.com/office/powerpoint/2010/main" val="14647434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7D2F9-E391-A5AF-8FB8-BEC0CD56B634}"/>
              </a:ext>
            </a:extLst>
          </p:cNvPr>
          <p:cNvPicPr>
            <a:picLocks noChangeAspect="1"/>
          </p:cNvPicPr>
          <p:nvPr/>
        </p:nvPicPr>
        <p:blipFill>
          <a:blip r:embed="rId2"/>
          <a:stretch>
            <a:fillRect/>
          </a:stretch>
        </p:blipFill>
        <p:spPr>
          <a:xfrm>
            <a:off x="68495" y="287447"/>
            <a:ext cx="5566424" cy="5993394"/>
          </a:xfrm>
          <a:prstGeom prst="rect">
            <a:avLst/>
          </a:prstGeom>
        </p:spPr>
      </p:pic>
      <p:sp>
        <p:nvSpPr>
          <p:cNvPr id="6" name="TextBox 5">
            <a:extLst>
              <a:ext uri="{FF2B5EF4-FFF2-40B4-BE49-F238E27FC236}">
                <a16:creationId xmlns:a16="http://schemas.microsoft.com/office/drawing/2014/main" id="{6936A7BC-9EFC-4208-A11F-3CFC0479525C}"/>
              </a:ext>
            </a:extLst>
          </p:cNvPr>
          <p:cNvSpPr txBox="1"/>
          <p:nvPr/>
        </p:nvSpPr>
        <p:spPr>
          <a:xfrm>
            <a:off x="5610055" y="1231272"/>
            <a:ext cx="6513450" cy="4247317"/>
          </a:xfrm>
          <a:prstGeom prst="rect">
            <a:avLst/>
          </a:prstGeom>
          <a:noFill/>
        </p:spPr>
        <p:txBody>
          <a:bodyPr wrap="none" rtlCol="0">
            <a:spAutoFit/>
          </a:bodyPr>
          <a:lstStyle/>
          <a:p>
            <a:r>
              <a:rPr lang="en-US" dirty="0"/>
              <a:t>This is a terrible argument.</a:t>
            </a:r>
          </a:p>
          <a:p>
            <a:endParaRPr lang="en-US" dirty="0"/>
          </a:p>
          <a:p>
            <a:r>
              <a:rPr lang="en-US" dirty="0"/>
              <a:t>If disease is correlated with location or other “prior information”,</a:t>
            </a:r>
          </a:p>
          <a:p>
            <a:r>
              <a:rPr lang="en-US" dirty="0"/>
              <a:t>which it must be because of the all zero results,</a:t>
            </a:r>
          </a:p>
          <a:p>
            <a:r>
              <a:rPr lang="en-US" dirty="0"/>
              <a:t>both raw and batch correction algorithms</a:t>
            </a:r>
          </a:p>
          <a:p>
            <a:r>
              <a:rPr lang="en-US" dirty="0"/>
              <a:t>will produce near perfect results.</a:t>
            </a:r>
          </a:p>
          <a:p>
            <a:endParaRPr lang="en-US" dirty="0"/>
          </a:p>
          <a:p>
            <a:r>
              <a:rPr lang="en-US" dirty="0"/>
              <a:t>It is disappointing that this paper does not directly respond</a:t>
            </a:r>
          </a:p>
          <a:p>
            <a:r>
              <a:rPr lang="en-US" dirty="0"/>
              <a:t>to the “all zero” argument or explain which prior information </a:t>
            </a:r>
          </a:p>
          <a:p>
            <a:r>
              <a:rPr lang="en-US" dirty="0"/>
              <a:t>allowed that to happen.</a:t>
            </a:r>
          </a:p>
          <a:p>
            <a:endParaRPr lang="en-US" dirty="0"/>
          </a:p>
          <a:p>
            <a:r>
              <a:rPr lang="en-US" dirty="0"/>
              <a:t>In the absence of such an explanation, it just seems that these</a:t>
            </a:r>
          </a:p>
          <a:p>
            <a:r>
              <a:rPr lang="en-US" dirty="0"/>
              <a:t>authors are just making the same mistake again.</a:t>
            </a:r>
          </a:p>
          <a:p>
            <a:endParaRPr lang="en-US" dirty="0"/>
          </a:p>
          <a:p>
            <a:endParaRPr lang="en-US" dirty="0"/>
          </a:p>
        </p:txBody>
      </p:sp>
    </p:spTree>
    <p:extLst>
      <p:ext uri="{BB962C8B-B14F-4D97-AF65-F5344CB8AC3E}">
        <p14:creationId xmlns:p14="http://schemas.microsoft.com/office/powerpoint/2010/main" val="7247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43F7F6-19E3-13AC-0FDA-5A26E52E3C37}"/>
              </a:ext>
            </a:extLst>
          </p:cNvPr>
          <p:cNvPicPr>
            <a:picLocks noChangeAspect="1"/>
          </p:cNvPicPr>
          <p:nvPr/>
        </p:nvPicPr>
        <p:blipFill>
          <a:blip r:embed="rId2"/>
          <a:stretch>
            <a:fillRect/>
          </a:stretch>
        </p:blipFill>
        <p:spPr>
          <a:xfrm>
            <a:off x="653737" y="1029786"/>
            <a:ext cx="6629400" cy="3476625"/>
          </a:xfrm>
          <a:prstGeom prst="rect">
            <a:avLst/>
          </a:prstGeom>
        </p:spPr>
      </p:pic>
      <p:sp>
        <p:nvSpPr>
          <p:cNvPr id="6" name="TextBox 5">
            <a:extLst>
              <a:ext uri="{FF2B5EF4-FFF2-40B4-BE49-F238E27FC236}">
                <a16:creationId xmlns:a16="http://schemas.microsoft.com/office/drawing/2014/main" id="{C5D6015A-4890-82B6-EB64-767CA270158C}"/>
              </a:ext>
            </a:extLst>
          </p:cNvPr>
          <p:cNvSpPr txBox="1"/>
          <p:nvPr/>
        </p:nvSpPr>
        <p:spPr>
          <a:xfrm>
            <a:off x="7206564" y="1674891"/>
            <a:ext cx="5060424" cy="2308324"/>
          </a:xfrm>
          <a:prstGeom prst="rect">
            <a:avLst/>
          </a:prstGeom>
          <a:noFill/>
        </p:spPr>
        <p:txBody>
          <a:bodyPr wrap="none" rtlCol="0">
            <a:spAutoFit/>
          </a:bodyPr>
          <a:lstStyle/>
          <a:p>
            <a:r>
              <a:rPr lang="en-US" dirty="0"/>
              <a:t>This is likewise a terrible argument.</a:t>
            </a:r>
          </a:p>
          <a:p>
            <a:r>
              <a:rPr lang="en-US" dirty="0"/>
              <a:t>The problem wasn’t just Voom, it</a:t>
            </a:r>
          </a:p>
          <a:p>
            <a:r>
              <a:rPr lang="en-US" dirty="0"/>
              <a:t>was linkage between information used</a:t>
            </a:r>
          </a:p>
          <a:p>
            <a:r>
              <a:rPr lang="en-US" dirty="0"/>
              <a:t>for the batch correction and cancer outcome.</a:t>
            </a:r>
          </a:p>
          <a:p>
            <a:endParaRPr lang="en-US" dirty="0"/>
          </a:p>
          <a:p>
            <a:r>
              <a:rPr lang="en-US" dirty="0"/>
              <a:t>Presumably all these batch correction algorithms</a:t>
            </a:r>
          </a:p>
          <a:p>
            <a:r>
              <a:rPr lang="en-US" dirty="0"/>
              <a:t>will just make the same mistake.</a:t>
            </a:r>
          </a:p>
          <a:p>
            <a:endParaRPr lang="en-US" dirty="0"/>
          </a:p>
        </p:txBody>
      </p:sp>
    </p:spTree>
    <p:extLst>
      <p:ext uri="{BB962C8B-B14F-4D97-AF65-F5344CB8AC3E}">
        <p14:creationId xmlns:p14="http://schemas.microsoft.com/office/powerpoint/2010/main" val="15963825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6D8DE3-D5FB-743E-F1AC-32A581B92CC9}"/>
              </a:ext>
            </a:extLst>
          </p:cNvPr>
          <p:cNvPicPr>
            <a:picLocks noChangeAspect="1"/>
          </p:cNvPicPr>
          <p:nvPr/>
        </p:nvPicPr>
        <p:blipFill>
          <a:blip r:embed="rId2"/>
          <a:stretch>
            <a:fillRect/>
          </a:stretch>
        </p:blipFill>
        <p:spPr>
          <a:xfrm>
            <a:off x="1213215" y="488248"/>
            <a:ext cx="9524194" cy="5881504"/>
          </a:xfrm>
          <a:prstGeom prst="rect">
            <a:avLst/>
          </a:prstGeom>
        </p:spPr>
      </p:pic>
      <p:sp>
        <p:nvSpPr>
          <p:cNvPr id="6" name="TextBox 5">
            <a:extLst>
              <a:ext uri="{FF2B5EF4-FFF2-40B4-BE49-F238E27FC236}">
                <a16:creationId xmlns:a16="http://schemas.microsoft.com/office/drawing/2014/main" id="{898839B4-1899-11A4-251D-8D6F8F8421D3}"/>
              </a:ext>
            </a:extLst>
          </p:cNvPr>
          <p:cNvSpPr txBox="1"/>
          <p:nvPr/>
        </p:nvSpPr>
        <p:spPr>
          <a:xfrm>
            <a:off x="986831" y="45270"/>
            <a:ext cx="1049838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Because their pipeline aggregates results prior to ML, it doesn’t seem like it addresses the problem!</a:t>
            </a:r>
          </a:p>
        </p:txBody>
      </p:sp>
      <p:cxnSp>
        <p:nvCxnSpPr>
          <p:cNvPr id="8" name="Straight Arrow Connector 7">
            <a:extLst>
              <a:ext uri="{FF2B5EF4-FFF2-40B4-BE49-F238E27FC236}">
                <a16:creationId xmlns:a16="http://schemas.microsoft.com/office/drawing/2014/main" id="{6763BFEF-A0DE-8041-BD57-ED52EEC0CA13}"/>
              </a:ext>
            </a:extLst>
          </p:cNvPr>
          <p:cNvCxnSpPr/>
          <p:nvPr/>
        </p:nvCxnSpPr>
        <p:spPr>
          <a:xfrm>
            <a:off x="3757192" y="5368704"/>
            <a:ext cx="8600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68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182F85-6720-4224-1AF2-6F7AA4F87CE2}"/>
              </a:ext>
            </a:extLst>
          </p:cNvPr>
          <p:cNvPicPr>
            <a:picLocks noChangeAspect="1"/>
          </p:cNvPicPr>
          <p:nvPr/>
        </p:nvPicPr>
        <p:blipFill>
          <a:blip r:embed="rId2"/>
          <a:stretch>
            <a:fillRect/>
          </a:stretch>
        </p:blipFill>
        <p:spPr>
          <a:xfrm>
            <a:off x="557212" y="1744632"/>
            <a:ext cx="11077575" cy="2152650"/>
          </a:xfrm>
          <a:prstGeom prst="rect">
            <a:avLst/>
          </a:prstGeom>
        </p:spPr>
      </p:pic>
      <p:pic>
        <p:nvPicPr>
          <p:cNvPr id="7" name="Picture 6">
            <a:extLst>
              <a:ext uri="{FF2B5EF4-FFF2-40B4-BE49-F238E27FC236}">
                <a16:creationId xmlns:a16="http://schemas.microsoft.com/office/drawing/2014/main" id="{59FCE9D6-335D-D3E0-4B26-9C9C320B5827}"/>
              </a:ext>
            </a:extLst>
          </p:cNvPr>
          <p:cNvPicPr>
            <a:picLocks noChangeAspect="1"/>
          </p:cNvPicPr>
          <p:nvPr/>
        </p:nvPicPr>
        <p:blipFill>
          <a:blip r:embed="rId3"/>
          <a:stretch>
            <a:fillRect/>
          </a:stretch>
        </p:blipFill>
        <p:spPr>
          <a:xfrm>
            <a:off x="2681381" y="4227166"/>
            <a:ext cx="5362575" cy="1952625"/>
          </a:xfrm>
          <a:prstGeom prst="rect">
            <a:avLst/>
          </a:prstGeom>
        </p:spPr>
      </p:pic>
      <p:sp>
        <p:nvSpPr>
          <p:cNvPr id="8" name="TextBox 7">
            <a:extLst>
              <a:ext uri="{FF2B5EF4-FFF2-40B4-BE49-F238E27FC236}">
                <a16:creationId xmlns:a16="http://schemas.microsoft.com/office/drawing/2014/main" id="{EDA7FFB8-0A23-1811-F109-D9841AB13D43}"/>
              </a:ext>
            </a:extLst>
          </p:cNvPr>
          <p:cNvSpPr txBox="1"/>
          <p:nvPr/>
        </p:nvSpPr>
        <p:spPr>
          <a:xfrm>
            <a:off x="1095469" y="461727"/>
            <a:ext cx="8907438" cy="923330"/>
          </a:xfrm>
          <a:prstGeom prst="rect">
            <a:avLst/>
          </a:prstGeom>
          <a:noFill/>
        </p:spPr>
        <p:txBody>
          <a:bodyPr wrap="none" rtlCol="0">
            <a:spAutoFit/>
          </a:bodyPr>
          <a:lstStyle/>
          <a:p>
            <a:r>
              <a:rPr lang="en-US" dirty="0"/>
              <a:t>These essentially perfect results across all cancer types is just not biologically feasible.</a:t>
            </a:r>
          </a:p>
          <a:p>
            <a:r>
              <a:rPr lang="en-US" dirty="0"/>
              <a:t>The argument that it can’t be an artifact of normalization because the results are perfect </a:t>
            </a:r>
          </a:p>
          <a:p>
            <a:r>
              <a:rPr lang="en-US" dirty="0"/>
              <a:t>without normalization or with different normalization schemes appears naïve.</a:t>
            </a:r>
          </a:p>
        </p:txBody>
      </p:sp>
    </p:spTree>
    <p:extLst>
      <p:ext uri="{BB962C8B-B14F-4D97-AF65-F5344CB8AC3E}">
        <p14:creationId xmlns:p14="http://schemas.microsoft.com/office/powerpoint/2010/main" val="10974956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8B38A-9086-28A5-89B4-99E495C242CD}"/>
              </a:ext>
            </a:extLst>
          </p:cNvPr>
          <p:cNvPicPr>
            <a:picLocks noChangeAspect="1"/>
          </p:cNvPicPr>
          <p:nvPr/>
        </p:nvPicPr>
        <p:blipFill>
          <a:blip r:embed="rId2"/>
          <a:stretch>
            <a:fillRect/>
          </a:stretch>
        </p:blipFill>
        <p:spPr>
          <a:xfrm>
            <a:off x="238549" y="428625"/>
            <a:ext cx="5343525" cy="5657850"/>
          </a:xfrm>
          <a:prstGeom prst="rect">
            <a:avLst/>
          </a:prstGeom>
        </p:spPr>
      </p:pic>
      <p:sp>
        <p:nvSpPr>
          <p:cNvPr id="6" name="TextBox 5">
            <a:extLst>
              <a:ext uri="{FF2B5EF4-FFF2-40B4-BE49-F238E27FC236}">
                <a16:creationId xmlns:a16="http://schemas.microsoft.com/office/drawing/2014/main" id="{4F482A49-3D0B-8554-52C6-A3DCFEA5FE6E}"/>
              </a:ext>
            </a:extLst>
          </p:cNvPr>
          <p:cNvSpPr txBox="1"/>
          <p:nvPr/>
        </p:nvSpPr>
        <p:spPr>
          <a:xfrm>
            <a:off x="1155166" y="200685"/>
            <a:ext cx="3208635" cy="369332"/>
          </a:xfrm>
          <a:prstGeom prst="rect">
            <a:avLst/>
          </a:prstGeom>
          <a:noFill/>
        </p:spPr>
        <p:txBody>
          <a:bodyPr wrap="none" rtlCol="0">
            <a:spAutoFit/>
          </a:bodyPr>
          <a:lstStyle/>
          <a:p>
            <a:r>
              <a:rPr lang="en-US" dirty="0"/>
              <a:t>This is supplementary Fig. 32C</a:t>
            </a:r>
          </a:p>
        </p:txBody>
      </p:sp>
      <p:sp>
        <p:nvSpPr>
          <p:cNvPr id="12" name="TextBox 11">
            <a:extLst>
              <a:ext uri="{FF2B5EF4-FFF2-40B4-BE49-F238E27FC236}">
                <a16:creationId xmlns:a16="http://schemas.microsoft.com/office/drawing/2014/main" id="{A01016B2-5C6A-200F-BFBB-F310990BF5AB}"/>
              </a:ext>
            </a:extLst>
          </p:cNvPr>
          <p:cNvSpPr txBox="1"/>
          <p:nvPr/>
        </p:nvSpPr>
        <p:spPr>
          <a:xfrm>
            <a:off x="6096000" y="0"/>
            <a:ext cx="6097508" cy="2308324"/>
          </a:xfrm>
          <a:prstGeom prst="rect">
            <a:avLst/>
          </a:prstGeom>
          <a:noFill/>
        </p:spPr>
        <p:txBody>
          <a:bodyPr wrap="square">
            <a:spAutoFit/>
          </a:bodyPr>
          <a:lstStyle/>
          <a:p>
            <a:endParaRPr lang="en-US" dirty="0"/>
          </a:p>
          <a:p>
            <a:r>
              <a:rPr lang="en-US" dirty="0"/>
              <a:t>So take UCEC (which is Uterine Corpus Endometrial Cancer) according to Sup Fig. 1C. The confusion matrix says that there were 107 correctly identified samples, which seems pretty good.  But in Supplementary Table S9, there are 110 samples from Harvard Medical School and 50 from Washington University.  So are all 107 samples that were correctly identified from Havard?</a:t>
            </a:r>
          </a:p>
        </p:txBody>
      </p:sp>
      <p:cxnSp>
        <p:nvCxnSpPr>
          <p:cNvPr id="14" name="Straight Arrow Connector 13">
            <a:extLst>
              <a:ext uri="{FF2B5EF4-FFF2-40B4-BE49-F238E27FC236}">
                <a16:creationId xmlns:a16="http://schemas.microsoft.com/office/drawing/2014/main" id="{7A63C4CE-85C5-CA25-D838-8E2EB348AA91}"/>
              </a:ext>
            </a:extLst>
          </p:cNvPr>
          <p:cNvCxnSpPr/>
          <p:nvPr/>
        </p:nvCxnSpPr>
        <p:spPr>
          <a:xfrm flipH="1">
            <a:off x="5204517" y="5212533"/>
            <a:ext cx="751437" cy="72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88CABBF-7277-F1D9-4318-332E4A26C37F}"/>
              </a:ext>
            </a:extLst>
          </p:cNvPr>
          <p:cNvSpPr txBox="1"/>
          <p:nvPr/>
        </p:nvSpPr>
        <p:spPr>
          <a:xfrm>
            <a:off x="6000840" y="2526927"/>
            <a:ext cx="6111088" cy="923330"/>
          </a:xfrm>
          <a:prstGeom prst="rect">
            <a:avLst/>
          </a:prstGeom>
          <a:noFill/>
        </p:spPr>
        <p:txBody>
          <a:bodyPr wrap="square">
            <a:spAutoFit/>
          </a:bodyPr>
          <a:lstStyle/>
          <a:p>
            <a:r>
              <a:rPr lang="en-US" b="0" i="0" dirty="0">
                <a:solidFill>
                  <a:srgbClr val="222222"/>
                </a:solidFill>
                <a:effectLst/>
                <a:latin typeface="Arial" panose="020B0604020202020204" pitchFamily="34" charset="0"/>
              </a:rPr>
              <a:t>Similar analysis for BRCA; there are 22 samples incorrectly predicted and 21 BRCA samples not from Wash U</a:t>
            </a:r>
            <a:endParaRPr lang="en-US" dirty="0"/>
          </a:p>
        </p:txBody>
      </p:sp>
      <p:sp>
        <p:nvSpPr>
          <p:cNvPr id="18" name="TextBox 17">
            <a:extLst>
              <a:ext uri="{FF2B5EF4-FFF2-40B4-BE49-F238E27FC236}">
                <a16:creationId xmlns:a16="http://schemas.microsoft.com/office/drawing/2014/main" id="{0B25C330-D53A-5D3B-B38F-8AC6804F833D}"/>
              </a:ext>
            </a:extLst>
          </p:cNvPr>
          <p:cNvSpPr txBox="1"/>
          <p:nvPr/>
        </p:nvSpPr>
        <p:spPr>
          <a:xfrm>
            <a:off x="5875476" y="3668860"/>
            <a:ext cx="6191250" cy="1477328"/>
          </a:xfrm>
          <a:prstGeom prst="rect">
            <a:avLst/>
          </a:prstGeom>
          <a:noFill/>
        </p:spPr>
        <p:txBody>
          <a:bodyPr wrap="square">
            <a:spAutoFit/>
          </a:bodyPr>
          <a:lstStyle/>
          <a:p>
            <a:r>
              <a:rPr lang="en-US" b="0" i="0" dirty="0">
                <a:solidFill>
                  <a:srgbClr val="222222"/>
                </a:solidFill>
                <a:effectLst/>
                <a:latin typeface="Arial" panose="020B0604020202020204" pitchFamily="34" charset="0"/>
              </a:rPr>
              <a:t>So Knight lab is arguing that they are doing a useful thing of separating cancer types, but it seems like they are just doing a trivial thing of separating hospitals (which is just uncorrected batch effect being picked up from their machine learning algorithm)</a:t>
            </a:r>
            <a:endParaRPr lang="en-US" dirty="0"/>
          </a:p>
        </p:txBody>
      </p:sp>
      <p:cxnSp>
        <p:nvCxnSpPr>
          <p:cNvPr id="21" name="Straight Arrow Connector 20">
            <a:extLst>
              <a:ext uri="{FF2B5EF4-FFF2-40B4-BE49-F238E27FC236}">
                <a16:creationId xmlns:a16="http://schemas.microsoft.com/office/drawing/2014/main" id="{2FF9C2AB-ED9C-2D7F-3A47-C3D9A83566FD}"/>
              </a:ext>
            </a:extLst>
          </p:cNvPr>
          <p:cNvCxnSpPr/>
          <p:nvPr/>
        </p:nvCxnSpPr>
        <p:spPr>
          <a:xfrm>
            <a:off x="0" y="1295400"/>
            <a:ext cx="1022004" cy="66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F23ECD4-F2EA-87F8-9B40-A03219C2D1F8}"/>
              </a:ext>
            </a:extLst>
          </p:cNvPr>
          <p:cNvSpPr txBox="1"/>
          <p:nvPr/>
        </p:nvSpPr>
        <p:spPr>
          <a:xfrm>
            <a:off x="838200" y="6200775"/>
            <a:ext cx="10074553" cy="646331"/>
          </a:xfrm>
          <a:prstGeom prst="rect">
            <a:avLst/>
          </a:prstGeom>
          <a:noFill/>
        </p:spPr>
        <p:txBody>
          <a:bodyPr wrap="none" rtlCol="0">
            <a:spAutoFit/>
          </a:bodyPr>
          <a:lstStyle/>
          <a:p>
            <a:r>
              <a:rPr lang="en-US" dirty="0">
                <a:solidFill>
                  <a:srgbClr val="FF0000"/>
                </a:solidFill>
              </a:rPr>
              <a:t>The pairwise 97.85 accuracy seems highly over-stated (and not biologically feasible given error rates </a:t>
            </a:r>
          </a:p>
          <a:p>
            <a:r>
              <a:rPr lang="en-US" dirty="0">
                <a:solidFill>
                  <a:srgbClr val="FF0000"/>
                </a:solidFill>
              </a:rPr>
              <a:t>In cancer diagnosis…)</a:t>
            </a:r>
          </a:p>
        </p:txBody>
      </p:sp>
    </p:spTree>
    <p:extLst>
      <p:ext uri="{BB962C8B-B14F-4D97-AF65-F5344CB8AC3E}">
        <p14:creationId xmlns:p14="http://schemas.microsoft.com/office/powerpoint/2010/main" val="162827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CD2525-D606-92B0-0ACA-577FF379E3EA}"/>
              </a:ext>
            </a:extLst>
          </p:cNvPr>
          <p:cNvSpPr txBox="1"/>
          <p:nvPr/>
        </p:nvSpPr>
        <p:spPr>
          <a:xfrm>
            <a:off x="1349406" y="798990"/>
            <a:ext cx="9738563"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evidence that these algorithms work initially rely on correlations between predictions from</a:t>
            </a:r>
          </a:p>
          <a:p>
            <a:r>
              <a:rPr lang="en-US" dirty="0">
                <a:latin typeface="Arial" panose="020B0604020202020204" pitchFamily="34" charset="0"/>
                <a:cs typeface="Arial" panose="020B0604020202020204" pitchFamily="34" charset="0"/>
              </a:rPr>
              <a:t>16S and actual WGS data</a:t>
            </a:r>
          </a:p>
        </p:txBody>
      </p:sp>
      <p:pic>
        <p:nvPicPr>
          <p:cNvPr id="6" name="Picture 5">
            <a:extLst>
              <a:ext uri="{FF2B5EF4-FFF2-40B4-BE49-F238E27FC236}">
                <a16:creationId xmlns:a16="http://schemas.microsoft.com/office/drawing/2014/main" id="{A0C36C3A-21B6-18CF-427A-01D309F87998}"/>
              </a:ext>
            </a:extLst>
          </p:cNvPr>
          <p:cNvPicPr>
            <a:picLocks noChangeAspect="1"/>
          </p:cNvPicPr>
          <p:nvPr/>
        </p:nvPicPr>
        <p:blipFill>
          <a:blip r:embed="rId2"/>
          <a:stretch>
            <a:fillRect/>
          </a:stretch>
        </p:blipFill>
        <p:spPr>
          <a:xfrm>
            <a:off x="1696074" y="1752276"/>
            <a:ext cx="8096250" cy="2447925"/>
          </a:xfrm>
          <a:prstGeom prst="rect">
            <a:avLst/>
          </a:prstGeom>
        </p:spPr>
      </p:pic>
      <p:sp>
        <p:nvSpPr>
          <p:cNvPr id="7" name="TextBox 6">
            <a:extLst>
              <a:ext uri="{FF2B5EF4-FFF2-40B4-BE49-F238E27FC236}">
                <a16:creationId xmlns:a16="http://schemas.microsoft.com/office/drawing/2014/main" id="{37E07675-765F-89B9-3790-FEDA9D56934B}"/>
              </a:ext>
            </a:extLst>
          </p:cNvPr>
          <p:cNvSpPr txBox="1"/>
          <p:nvPr/>
        </p:nvSpPr>
        <p:spPr>
          <a:xfrm>
            <a:off x="1349406" y="4980373"/>
            <a:ext cx="826380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But given the uniformity of predictions across all samples, this is problematic… </a:t>
            </a:r>
          </a:p>
        </p:txBody>
      </p:sp>
    </p:spTree>
    <p:extLst>
      <p:ext uri="{BB962C8B-B14F-4D97-AF65-F5344CB8AC3E}">
        <p14:creationId xmlns:p14="http://schemas.microsoft.com/office/powerpoint/2010/main" val="3906503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83D17-B6EB-F976-EE55-932B53C1AB57}"/>
              </a:ext>
            </a:extLst>
          </p:cNvPr>
          <p:cNvSpPr txBox="1"/>
          <p:nvPr/>
        </p:nvSpPr>
        <p:spPr>
          <a:xfrm>
            <a:off x="1249381" y="1059255"/>
            <a:ext cx="9469259"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But is there any evidence of microbial signal for cancer?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Certain cancers clearly have microbial associations that are well supported in the literature.</a:t>
            </a:r>
          </a:p>
          <a:p>
            <a:r>
              <a:rPr lang="en-US" dirty="0">
                <a:latin typeface="Arial" panose="020B0604020202020204" pitchFamily="34" charset="0"/>
                <a:cs typeface="Arial" panose="020B0604020202020204" pitchFamily="34" charset="0"/>
              </a:rPr>
              <a:t>H Pylori and stomach cancer.</a:t>
            </a:r>
          </a:p>
          <a:p>
            <a:r>
              <a:rPr lang="en-US" dirty="0">
                <a:latin typeface="Arial" panose="020B0604020202020204" pitchFamily="34" charset="0"/>
                <a:cs typeface="Arial" panose="020B0604020202020204" pitchFamily="34" charset="0"/>
              </a:rPr>
              <a:t>E. Coli and CRC</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735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8B0A4-5208-F81E-CAC6-75C0E3644CF3}"/>
              </a:ext>
            </a:extLst>
          </p:cNvPr>
          <p:cNvSpPr txBox="1"/>
          <p:nvPr/>
        </p:nvSpPr>
        <p:spPr>
          <a:xfrm>
            <a:off x="828675" y="200025"/>
            <a:ext cx="10691901"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Supplementary Fig.28 shows </a:t>
            </a:r>
            <a:r>
              <a:rPr lang="en-US" dirty="0" err="1">
                <a:latin typeface="Arial" panose="020B0604020202020204" pitchFamily="34" charset="0"/>
                <a:cs typeface="Arial" panose="020B0604020202020204" pitchFamily="34" charset="0"/>
              </a:rPr>
              <a:t>PCoA’s</a:t>
            </a:r>
            <a:r>
              <a:rPr lang="en-US" dirty="0">
                <a:latin typeface="Arial" panose="020B0604020202020204" pitchFamily="34" charset="0"/>
                <a:cs typeface="Arial" panose="020B0604020202020204" pitchFamily="34" charset="0"/>
              </a:rPr>
              <a:t> by hospital shows some separation but not the perfect separation</a:t>
            </a:r>
          </a:p>
          <a:p>
            <a:r>
              <a:rPr lang="en-US" dirty="0">
                <a:latin typeface="Arial" panose="020B0604020202020204" pitchFamily="34" charset="0"/>
                <a:cs typeface="Arial" panose="020B0604020202020204" pitchFamily="34" charset="0"/>
              </a:rPr>
              <a:t>Implied by the ML models… (and these are still separate studies within </a:t>
            </a:r>
            <a:r>
              <a:rPr lang="en-US">
                <a:latin typeface="Arial" panose="020B0604020202020204" pitchFamily="34" charset="0"/>
                <a:cs typeface="Arial" panose="020B0604020202020204" pitchFamily="34" charset="0"/>
              </a:rPr>
              <a:t>the hospitals)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35F241-7426-6375-4AE5-6D7BAB1E272A}"/>
              </a:ext>
            </a:extLst>
          </p:cNvPr>
          <p:cNvPicPr>
            <a:picLocks noChangeAspect="1"/>
          </p:cNvPicPr>
          <p:nvPr/>
        </p:nvPicPr>
        <p:blipFill>
          <a:blip r:embed="rId2"/>
          <a:stretch>
            <a:fillRect/>
          </a:stretch>
        </p:blipFill>
        <p:spPr>
          <a:xfrm>
            <a:off x="200025" y="906607"/>
            <a:ext cx="10429875" cy="5489018"/>
          </a:xfrm>
          <a:prstGeom prst="rect">
            <a:avLst/>
          </a:prstGeom>
        </p:spPr>
      </p:pic>
    </p:spTree>
    <p:extLst>
      <p:ext uri="{BB962C8B-B14F-4D97-AF65-F5344CB8AC3E}">
        <p14:creationId xmlns:p14="http://schemas.microsoft.com/office/powerpoint/2010/main" val="1893433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C5E86E-5E72-6C12-F496-7DF308FA47A8}"/>
              </a:ext>
            </a:extLst>
          </p:cNvPr>
          <p:cNvSpPr txBox="1"/>
          <p:nvPr/>
        </p:nvSpPr>
        <p:spPr>
          <a:xfrm>
            <a:off x="1276539" y="5"/>
            <a:ext cx="5955541"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the retracted paper, there are some convincing data…</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23D08F-2BB7-6B2C-15F2-06B445FD8071}"/>
              </a:ext>
            </a:extLst>
          </p:cNvPr>
          <p:cNvPicPr>
            <a:picLocks noChangeAspect="1"/>
          </p:cNvPicPr>
          <p:nvPr/>
        </p:nvPicPr>
        <p:blipFill>
          <a:blip r:embed="rId2"/>
          <a:stretch>
            <a:fillRect/>
          </a:stretch>
        </p:blipFill>
        <p:spPr>
          <a:xfrm>
            <a:off x="3459898" y="510441"/>
            <a:ext cx="3838575" cy="3609975"/>
          </a:xfrm>
          <a:prstGeom prst="rect">
            <a:avLst/>
          </a:prstGeom>
        </p:spPr>
      </p:pic>
      <p:sp>
        <p:nvSpPr>
          <p:cNvPr id="7" name="TextBox 6">
            <a:extLst>
              <a:ext uri="{FF2B5EF4-FFF2-40B4-BE49-F238E27FC236}">
                <a16:creationId xmlns:a16="http://schemas.microsoft.com/office/drawing/2014/main" id="{196259C1-9161-396F-7E21-031F38556E3D}"/>
              </a:ext>
            </a:extLst>
          </p:cNvPr>
          <p:cNvSpPr txBox="1"/>
          <p:nvPr/>
        </p:nvSpPr>
        <p:spPr>
          <a:xfrm>
            <a:off x="54323" y="4182712"/>
            <a:ext cx="12318500" cy="2308324"/>
          </a:xfrm>
          <a:prstGeom prst="rect">
            <a:avLst/>
          </a:prstGeom>
          <a:noFill/>
        </p:spPr>
        <p:txBody>
          <a:bodyPr wrap="none" rtlCol="0">
            <a:spAutoFit/>
          </a:bodyPr>
          <a:lstStyle/>
          <a:p>
            <a:r>
              <a:rPr lang="en-US" dirty="0"/>
              <a:t>This is fusobacterium in different cancer types.</a:t>
            </a:r>
          </a:p>
          <a:p>
            <a:endParaRPr lang="en-US" dirty="0"/>
          </a:p>
          <a:p>
            <a:r>
              <a:rPr lang="en-US" dirty="0"/>
              <a:t>These are significant differences.</a:t>
            </a:r>
          </a:p>
          <a:p>
            <a:r>
              <a:rPr lang="en-US" dirty="0"/>
              <a:t>But notice the effects size and overlap between the groups.</a:t>
            </a:r>
          </a:p>
          <a:p>
            <a:r>
              <a:rPr lang="en-US" dirty="0"/>
              <a:t>If you built a machine learning model from these data, the AUC would not be anywhere 0.99</a:t>
            </a:r>
          </a:p>
          <a:p>
            <a:endParaRPr lang="en-US" dirty="0"/>
          </a:p>
          <a:p>
            <a:r>
              <a:rPr lang="en-US" dirty="0"/>
              <a:t>So it is not that there is no evidence of microbial associations with cancer, but misuse of machine learning</a:t>
            </a:r>
          </a:p>
          <a:p>
            <a:r>
              <a:rPr lang="en-US" dirty="0"/>
              <a:t>algorithms made those associations appear much stronger than classical statistical analyses would suggest they really are</a:t>
            </a:r>
          </a:p>
        </p:txBody>
      </p:sp>
    </p:spTree>
    <p:extLst>
      <p:ext uri="{BB962C8B-B14F-4D97-AF65-F5344CB8AC3E}">
        <p14:creationId xmlns:p14="http://schemas.microsoft.com/office/powerpoint/2010/main" val="1259697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F4689-96A6-0157-5DEF-7A23538DA432}"/>
              </a:ext>
            </a:extLst>
          </p:cNvPr>
          <p:cNvSpPr txBox="1"/>
          <p:nvPr/>
        </p:nvSpPr>
        <p:spPr>
          <a:xfrm flipH="1">
            <a:off x="1168351" y="1493370"/>
            <a:ext cx="10085110"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is a problem of effect size.</a:t>
            </a:r>
          </a:p>
          <a:p>
            <a:r>
              <a:rPr lang="en-US" dirty="0">
                <a:latin typeface="Arial" panose="020B0604020202020204" pitchFamily="34" charset="0"/>
                <a:cs typeface="Arial" panose="020B0604020202020204" pitchFamily="34" charset="0"/>
              </a:rPr>
              <a:t>There probably are microbes associated with cancer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But not perfect associations.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complexity of machine learning algorithms interacts with pressure to publish and commercialize</a:t>
            </a:r>
          </a:p>
        </p:txBody>
      </p:sp>
    </p:spTree>
    <p:extLst>
      <p:ext uri="{BB962C8B-B14F-4D97-AF65-F5344CB8AC3E}">
        <p14:creationId xmlns:p14="http://schemas.microsoft.com/office/powerpoint/2010/main" val="26605225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7686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5D02B1-88E8-897F-1F14-6A00C0FCF025}"/>
              </a:ext>
            </a:extLst>
          </p:cNvPr>
          <p:cNvSpPr txBox="1"/>
          <p:nvPr/>
        </p:nvSpPr>
        <p:spPr>
          <a:xfrm>
            <a:off x="2148395" y="2272683"/>
            <a:ext cx="546864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kind of quick visualizations can I make</a:t>
            </a:r>
          </a:p>
          <a:p>
            <a:r>
              <a:rPr lang="en-US" dirty="0">
                <a:latin typeface="Arial" panose="020B0604020202020204" pitchFamily="34" charset="0"/>
                <a:cs typeface="Arial" panose="020B0604020202020204" pitchFamily="34" charset="0"/>
              </a:rPr>
              <a:t>(and do I still need to know how to code?)</a:t>
            </a:r>
          </a:p>
        </p:txBody>
      </p:sp>
    </p:spTree>
    <p:extLst>
      <p:ext uri="{BB962C8B-B14F-4D97-AF65-F5344CB8AC3E}">
        <p14:creationId xmlns:p14="http://schemas.microsoft.com/office/powerpoint/2010/main" val="1141028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F37FF-30B2-C00E-365E-3A6163860D4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1F44CE-6FA4-4953-4E75-7FA6941EE672}"/>
              </a:ext>
            </a:extLst>
          </p:cNvPr>
          <p:cNvSpPr txBox="1"/>
          <p:nvPr/>
        </p:nvSpPr>
        <p:spPr>
          <a:xfrm>
            <a:off x="1272209" y="1582340"/>
            <a:ext cx="9373079" cy="39703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2"/>
              </a:rPr>
              <a:t>https://drive.google.com/file/d/1_WJ5He-frsji1YkdRg5lvdAJVtL52pH9/view?usp=drive_link</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(April 1</a:t>
            </a:r>
            <a:r>
              <a:rPr kumimoji="0" lang="en-US" sz="18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st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s</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treamMicrobiome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FastQ</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  stream_abundance_table_genus.txt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If you don’t have R installed on your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https://www.r-project.org/</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B686B4E6-35E0-694B-CFDA-9751EDB39D0A}"/>
              </a:ext>
            </a:extLst>
          </p:cNvPr>
          <p:cNvSpPr txBox="1"/>
          <p:nvPr/>
        </p:nvSpPr>
        <p:spPr>
          <a:xfrm>
            <a:off x="1630017" y="331304"/>
            <a:ext cx="1710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download…</a:t>
            </a:r>
          </a:p>
        </p:txBody>
      </p:sp>
    </p:spTree>
    <p:extLst>
      <p:ext uri="{BB962C8B-B14F-4D97-AF65-F5344CB8AC3E}">
        <p14:creationId xmlns:p14="http://schemas.microsoft.com/office/powerpoint/2010/main" val="1639143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128160-4EAA-4A01-172E-0F77BABF35CE}"/>
              </a:ext>
            </a:extLst>
          </p:cNvPr>
          <p:cNvSpPr txBox="1"/>
          <p:nvPr/>
        </p:nvSpPr>
        <p:spPr>
          <a:xfrm>
            <a:off x="887767" y="248575"/>
            <a:ext cx="9841156" cy="369331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 we are starting with the file “stream_abundance_table_genus.txt” from your previous labs…</a:t>
            </a:r>
          </a:p>
          <a:p>
            <a:r>
              <a:rPr lang="en-US" dirty="0">
                <a:latin typeface="Arial" panose="020B0604020202020204" pitchFamily="34" charset="0"/>
                <a:cs typeface="Arial" panose="020B0604020202020204" pitchFamily="34" charset="0"/>
              </a:rPr>
              <a:t>I verified with Excel that each column sums to 100 so we are in relative abundance space</a:t>
            </a:r>
          </a:p>
          <a:p>
            <a:r>
              <a:rPr lang="en-US" dirty="0">
                <a:latin typeface="Arial" panose="020B0604020202020204" pitchFamily="34" charset="0"/>
                <a:cs typeface="Arial" panose="020B0604020202020204" pitchFamily="34" charset="0"/>
              </a:rPr>
              <a:t>downstream from some classification algorithm…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Dr. </a:t>
            </a:r>
            <a:r>
              <a:rPr lang="en-US" dirty="0" err="1">
                <a:latin typeface="Arial" panose="020B0604020202020204" pitchFamily="34" charset="0"/>
                <a:cs typeface="Arial" panose="020B0604020202020204" pitchFamily="34" charset="0"/>
              </a:rPr>
              <a:t>Gibas</a:t>
            </a:r>
            <a:r>
              <a:rPr lang="en-US" dirty="0">
                <a:latin typeface="Arial" panose="020B0604020202020204" pitchFamily="34" charset="0"/>
                <a:cs typeface="Arial" panose="020B0604020202020204" pitchFamily="34" charset="0"/>
              </a:rPr>
              <a:t> writes “The sample names UPA/RES/ATE/DSA </a:t>
            </a:r>
          </a:p>
          <a:p>
            <a:r>
              <a:rPr lang="en-US" dirty="0">
                <a:latin typeface="Arial" panose="020B0604020202020204" pitchFamily="34" charset="0"/>
                <a:cs typeface="Arial" panose="020B0604020202020204" pitchFamily="34" charset="0"/>
              </a:rPr>
              <a:t>mean upstream, residential influent, aeration tank effluent, downstream </a:t>
            </a:r>
          </a:p>
          <a:p>
            <a:r>
              <a:rPr lang="en-US" dirty="0">
                <a:latin typeface="Arial" panose="020B0604020202020204" pitchFamily="34" charset="0"/>
                <a:cs typeface="Arial" panose="020B0604020202020204" pitchFamily="34" charset="0"/>
              </a:rPr>
              <a:t>It's just one timepoint, and the data is quality-filtered already and </a:t>
            </a:r>
            <a:r>
              <a:rPr lang="en-US" dirty="0" err="1">
                <a:latin typeface="Arial" panose="020B0604020202020204" pitchFamily="34" charset="0"/>
                <a:cs typeface="Arial" panose="020B0604020202020204" pitchFamily="34" charset="0"/>
              </a:rPr>
              <a:t>downsampled</a:t>
            </a:r>
            <a:r>
              <a:rPr lang="en-US" dirty="0">
                <a:latin typeface="Arial" panose="020B0604020202020204" pitchFamily="34" charset="0"/>
                <a:cs typeface="Arial" panose="020B0604020202020204" pitchFamily="34" charset="0"/>
              </a:rPr>
              <a:t> to 25%, </a:t>
            </a:r>
          </a:p>
          <a:p>
            <a:r>
              <a:rPr lang="en-US" dirty="0">
                <a:latin typeface="Arial" panose="020B0604020202020204" pitchFamily="34" charset="0"/>
                <a:cs typeface="Arial" panose="020B0604020202020204" pitchFamily="34" charset="0"/>
              </a:rPr>
              <a:t>because that makes it fast and small enough for the student cluster”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 this is NOT publication ready data but good enough to try some stuff…</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40572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765AF-F0D4-F97E-4965-FE9149BDBCA9}"/>
              </a:ext>
            </a:extLst>
          </p:cNvPr>
          <p:cNvPicPr>
            <a:picLocks noChangeAspect="1"/>
          </p:cNvPicPr>
          <p:nvPr/>
        </p:nvPicPr>
        <p:blipFill>
          <a:blip r:embed="rId2"/>
          <a:stretch>
            <a:fillRect/>
          </a:stretch>
        </p:blipFill>
        <p:spPr>
          <a:xfrm>
            <a:off x="876363" y="589048"/>
            <a:ext cx="6394448" cy="6144665"/>
          </a:xfrm>
          <a:prstGeom prst="rect">
            <a:avLst/>
          </a:prstGeom>
        </p:spPr>
      </p:pic>
      <p:sp>
        <p:nvSpPr>
          <p:cNvPr id="6" name="TextBox 5">
            <a:extLst>
              <a:ext uri="{FF2B5EF4-FFF2-40B4-BE49-F238E27FC236}">
                <a16:creationId xmlns:a16="http://schemas.microsoft.com/office/drawing/2014/main" id="{951138EF-427A-8FA5-4F5F-BB5026E67A05}"/>
              </a:ext>
            </a:extLst>
          </p:cNvPr>
          <p:cNvSpPr txBox="1"/>
          <p:nvPr/>
        </p:nvSpPr>
        <p:spPr>
          <a:xfrm>
            <a:off x="2015231" y="124287"/>
            <a:ext cx="5568769" cy="369332"/>
          </a:xfrm>
          <a:prstGeom prst="rect">
            <a:avLst/>
          </a:prstGeom>
          <a:noFill/>
        </p:spPr>
        <p:txBody>
          <a:bodyPr wrap="none" rtlCol="0">
            <a:spAutoFit/>
          </a:bodyPr>
          <a:lstStyle/>
          <a:p>
            <a:r>
              <a:rPr lang="en-US" dirty="0"/>
              <a:t>We have a sparse matrix with 12 samples and 200 taxa</a:t>
            </a:r>
          </a:p>
        </p:txBody>
      </p:sp>
    </p:spTree>
    <p:extLst>
      <p:ext uri="{BB962C8B-B14F-4D97-AF65-F5344CB8AC3E}">
        <p14:creationId xmlns:p14="http://schemas.microsoft.com/office/powerpoint/2010/main" val="30204932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F7B3C5-7F6B-E098-FBDA-F4E4F46D3C67}"/>
              </a:ext>
            </a:extLst>
          </p:cNvPr>
          <p:cNvSpPr txBox="1"/>
          <p:nvPr/>
        </p:nvSpPr>
        <p:spPr>
          <a:xfrm>
            <a:off x="754602" y="221941"/>
            <a:ext cx="904189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We can do some simple explorations of the data before we even make visualizations…</a:t>
            </a:r>
          </a:p>
        </p:txBody>
      </p:sp>
      <p:sp>
        <p:nvSpPr>
          <p:cNvPr id="6" name="TextBox 5">
            <a:extLst>
              <a:ext uri="{FF2B5EF4-FFF2-40B4-BE49-F238E27FC236}">
                <a16:creationId xmlns:a16="http://schemas.microsoft.com/office/drawing/2014/main" id="{16985066-6957-5D17-49C3-5B9B289BFE7D}"/>
              </a:ext>
            </a:extLst>
          </p:cNvPr>
          <p:cNvSpPr txBox="1"/>
          <p:nvPr/>
        </p:nvSpPr>
        <p:spPr>
          <a:xfrm>
            <a:off x="754602" y="1997839"/>
            <a:ext cx="6094520" cy="2862322"/>
          </a:xfrm>
          <a:prstGeom prst="rect">
            <a:avLst/>
          </a:prstGeom>
          <a:noFill/>
        </p:spPr>
        <p:txBody>
          <a:bodyPr wrap="square">
            <a:spAutoFit/>
          </a:bodyPr>
          <a:lstStyle/>
          <a:p>
            <a:r>
              <a:rPr lang="en-US" dirty="0"/>
              <a:t>library("vegan")</a:t>
            </a:r>
          </a:p>
          <a:p>
            <a:endParaRPr lang="en-US" dirty="0"/>
          </a:p>
          <a:p>
            <a:r>
              <a:rPr lang="en-US" dirty="0" err="1"/>
              <a:t>inFile</a:t>
            </a:r>
            <a:r>
              <a:rPr lang="en-US" dirty="0"/>
              <a:t> &lt;- "C:\\query\\stream_abundance_table_genus.txt"</a:t>
            </a:r>
          </a:p>
          <a:p>
            <a:r>
              <a:rPr lang="en-US" dirty="0"/>
              <a:t> </a:t>
            </a:r>
          </a:p>
          <a:p>
            <a:r>
              <a:rPr lang="en-US" dirty="0" err="1"/>
              <a:t>myT</a:t>
            </a:r>
            <a:r>
              <a:rPr lang="en-US" dirty="0"/>
              <a:t> &lt;- </a:t>
            </a:r>
            <a:r>
              <a:rPr lang="en-US" dirty="0" err="1"/>
              <a:t>read.table</a:t>
            </a:r>
            <a:r>
              <a:rPr lang="en-US" dirty="0"/>
              <a:t>(</a:t>
            </a:r>
            <a:r>
              <a:rPr lang="en-US" dirty="0" err="1"/>
              <a:t>inFile</a:t>
            </a:r>
            <a:r>
              <a:rPr lang="en-US" dirty="0"/>
              <a:t>, </a:t>
            </a:r>
            <a:r>
              <a:rPr lang="en-US" dirty="0" err="1"/>
              <a:t>sep</a:t>
            </a:r>
            <a:r>
              <a:rPr lang="en-US" dirty="0"/>
              <a:t>="\t", header=</a:t>
            </a:r>
            <a:r>
              <a:rPr lang="en-US" dirty="0" err="1"/>
              <a:t>TRUE,row.names</a:t>
            </a:r>
            <a:r>
              <a:rPr lang="en-US" dirty="0"/>
              <a:t>=1)</a:t>
            </a:r>
          </a:p>
          <a:p>
            <a:r>
              <a:rPr lang="en-US" dirty="0"/>
              <a:t> </a:t>
            </a:r>
          </a:p>
          <a:p>
            <a:r>
              <a:rPr lang="en-US" dirty="0"/>
              <a:t>averages &lt;- apply(myT,1,mean)</a:t>
            </a:r>
          </a:p>
          <a:p>
            <a:r>
              <a:rPr lang="en-US" dirty="0" err="1"/>
              <a:t>myT</a:t>
            </a:r>
            <a:r>
              <a:rPr lang="en-US" dirty="0"/>
              <a:t> &lt;- </a:t>
            </a:r>
            <a:r>
              <a:rPr lang="en-US" dirty="0" err="1"/>
              <a:t>myT</a:t>
            </a:r>
            <a:r>
              <a:rPr lang="en-US" dirty="0"/>
              <a:t>[ order(</a:t>
            </a:r>
            <a:r>
              <a:rPr lang="en-US" dirty="0" err="1"/>
              <a:t>averages,decreasing</a:t>
            </a:r>
            <a:r>
              <a:rPr lang="en-US" dirty="0"/>
              <a:t>=TRUE), ] </a:t>
            </a:r>
          </a:p>
          <a:p>
            <a:r>
              <a:rPr lang="en-US" dirty="0"/>
              <a:t>edit(</a:t>
            </a:r>
            <a:r>
              <a:rPr lang="en-US" dirty="0" err="1"/>
              <a:t>myT</a:t>
            </a:r>
            <a:r>
              <a:rPr lang="en-US" dirty="0"/>
              <a:t>)</a:t>
            </a:r>
          </a:p>
        </p:txBody>
      </p:sp>
      <p:sp>
        <p:nvSpPr>
          <p:cNvPr id="7" name="TextBox 6">
            <a:extLst>
              <a:ext uri="{FF2B5EF4-FFF2-40B4-BE49-F238E27FC236}">
                <a16:creationId xmlns:a16="http://schemas.microsoft.com/office/drawing/2014/main" id="{008703F4-609C-7F48-3055-AD26EFCE123E}"/>
              </a:ext>
            </a:extLst>
          </p:cNvPr>
          <p:cNvSpPr txBox="1"/>
          <p:nvPr/>
        </p:nvSpPr>
        <p:spPr>
          <a:xfrm>
            <a:off x="1100831" y="1269505"/>
            <a:ext cx="525015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Just sort the data by the mean across all samples</a:t>
            </a:r>
          </a:p>
        </p:txBody>
      </p:sp>
    </p:spTree>
    <p:extLst>
      <p:ext uri="{BB962C8B-B14F-4D97-AF65-F5344CB8AC3E}">
        <p14:creationId xmlns:p14="http://schemas.microsoft.com/office/powerpoint/2010/main" val="68071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497F2-EB4E-D493-9CC2-977A23192909}"/>
              </a:ext>
            </a:extLst>
          </p:cNvPr>
          <p:cNvPicPr>
            <a:picLocks noChangeAspect="1"/>
          </p:cNvPicPr>
          <p:nvPr/>
        </p:nvPicPr>
        <p:blipFill>
          <a:blip r:embed="rId2"/>
          <a:stretch>
            <a:fillRect/>
          </a:stretch>
        </p:blipFill>
        <p:spPr>
          <a:xfrm>
            <a:off x="8753383" y="6004285"/>
            <a:ext cx="3036164" cy="709648"/>
          </a:xfrm>
          <a:prstGeom prst="rect">
            <a:avLst/>
          </a:prstGeom>
        </p:spPr>
      </p:pic>
      <p:pic>
        <p:nvPicPr>
          <p:cNvPr id="7" name="Picture 6">
            <a:extLst>
              <a:ext uri="{FF2B5EF4-FFF2-40B4-BE49-F238E27FC236}">
                <a16:creationId xmlns:a16="http://schemas.microsoft.com/office/drawing/2014/main" id="{3D1DB1AE-19BB-1580-6DC8-D7640C98508D}"/>
              </a:ext>
            </a:extLst>
          </p:cNvPr>
          <p:cNvPicPr>
            <a:picLocks noChangeAspect="1"/>
          </p:cNvPicPr>
          <p:nvPr/>
        </p:nvPicPr>
        <p:blipFill>
          <a:blip r:embed="rId3"/>
          <a:stretch>
            <a:fillRect/>
          </a:stretch>
        </p:blipFill>
        <p:spPr>
          <a:xfrm>
            <a:off x="1492512" y="604700"/>
            <a:ext cx="6861376" cy="5167498"/>
          </a:xfrm>
          <a:prstGeom prst="rect">
            <a:avLst/>
          </a:prstGeom>
        </p:spPr>
      </p:pic>
      <p:sp>
        <p:nvSpPr>
          <p:cNvPr id="8" name="TextBox 7">
            <a:extLst>
              <a:ext uri="{FF2B5EF4-FFF2-40B4-BE49-F238E27FC236}">
                <a16:creationId xmlns:a16="http://schemas.microsoft.com/office/drawing/2014/main" id="{89F9869E-A7E0-72FE-440A-FC04CFF8E575}"/>
              </a:ext>
            </a:extLst>
          </p:cNvPr>
          <p:cNvSpPr txBox="1"/>
          <p:nvPr/>
        </p:nvSpPr>
        <p:spPr>
          <a:xfrm>
            <a:off x="1242873" y="230818"/>
            <a:ext cx="102899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high correlation between 16S and WGS function is replicated even when randomizing samples</a:t>
            </a:r>
          </a:p>
        </p:txBody>
      </p:sp>
    </p:spTree>
    <p:extLst>
      <p:ext uri="{BB962C8B-B14F-4D97-AF65-F5344CB8AC3E}">
        <p14:creationId xmlns:p14="http://schemas.microsoft.com/office/powerpoint/2010/main" val="31279422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CD20A9-0B99-3F46-A99E-AF5F324D110D}"/>
              </a:ext>
            </a:extLst>
          </p:cNvPr>
          <p:cNvPicPr>
            <a:picLocks noChangeAspect="1"/>
          </p:cNvPicPr>
          <p:nvPr/>
        </p:nvPicPr>
        <p:blipFill>
          <a:blip r:embed="rId2"/>
          <a:stretch>
            <a:fillRect/>
          </a:stretch>
        </p:blipFill>
        <p:spPr>
          <a:xfrm>
            <a:off x="104775" y="557119"/>
            <a:ext cx="11982450" cy="3133725"/>
          </a:xfrm>
          <a:prstGeom prst="rect">
            <a:avLst/>
          </a:prstGeom>
        </p:spPr>
      </p:pic>
      <p:sp>
        <p:nvSpPr>
          <p:cNvPr id="6" name="TextBox 5">
            <a:extLst>
              <a:ext uri="{FF2B5EF4-FFF2-40B4-BE49-F238E27FC236}">
                <a16:creationId xmlns:a16="http://schemas.microsoft.com/office/drawing/2014/main" id="{29937033-6E7A-651C-4B11-FC092A9D904A}"/>
              </a:ext>
            </a:extLst>
          </p:cNvPr>
          <p:cNvSpPr txBox="1"/>
          <p:nvPr/>
        </p:nvSpPr>
        <p:spPr>
          <a:xfrm>
            <a:off x="497150" y="4092604"/>
            <a:ext cx="7372339" cy="2031325"/>
          </a:xfrm>
          <a:prstGeom prst="rect">
            <a:avLst/>
          </a:prstGeom>
          <a:noFill/>
        </p:spPr>
        <p:txBody>
          <a:bodyPr wrap="none" rtlCol="0">
            <a:spAutoFit/>
          </a:bodyPr>
          <a:lstStyle/>
          <a:p>
            <a:r>
              <a:rPr lang="en-US" dirty="0"/>
              <a:t>I would be concerned about taxa that might be contaminants..</a:t>
            </a:r>
          </a:p>
          <a:p>
            <a:endParaRPr lang="en-US" dirty="0"/>
          </a:p>
          <a:p>
            <a:r>
              <a:rPr lang="en-US" dirty="0"/>
              <a:t>I would want to see a negative control strategy</a:t>
            </a:r>
          </a:p>
          <a:p>
            <a:r>
              <a:rPr lang="en-US" dirty="0"/>
              <a:t>and maybe even validation by culture, qPCR, 16S sequencing etc. etc.</a:t>
            </a:r>
          </a:p>
          <a:p>
            <a:endParaRPr lang="en-US" dirty="0"/>
          </a:p>
          <a:p>
            <a:r>
              <a:rPr lang="en-US" dirty="0"/>
              <a:t>Questions for my collaborators: Are these low biomass samples?   </a:t>
            </a:r>
          </a:p>
          <a:p>
            <a:r>
              <a:rPr lang="en-US" dirty="0"/>
              <a:t>Can we estimate total biomass using qPCR or culture or something else?</a:t>
            </a:r>
          </a:p>
        </p:txBody>
      </p:sp>
    </p:spTree>
    <p:extLst>
      <p:ext uri="{BB962C8B-B14F-4D97-AF65-F5344CB8AC3E}">
        <p14:creationId xmlns:p14="http://schemas.microsoft.com/office/powerpoint/2010/main" val="2686387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C5951-711C-329E-02E8-208963E34339}"/>
              </a:ext>
            </a:extLst>
          </p:cNvPr>
          <p:cNvSpPr txBox="1"/>
          <p:nvPr/>
        </p:nvSpPr>
        <p:spPr>
          <a:xfrm>
            <a:off x="266330" y="101035"/>
            <a:ext cx="4976683"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Can we use </a:t>
            </a:r>
            <a:r>
              <a:rPr lang="en-US" dirty="0" err="1">
                <a:latin typeface="Arial" panose="020B0604020202020204" pitchFamily="34" charset="0"/>
                <a:cs typeface="Arial" panose="020B0604020202020204" pitchFamily="34" charset="0"/>
              </a:rPr>
              <a:t>ChatGTP</a:t>
            </a:r>
            <a:r>
              <a:rPr lang="en-US" dirty="0">
                <a:latin typeface="Arial" panose="020B0604020202020204" pitchFamily="34" charset="0"/>
                <a:cs typeface="Arial" panose="020B0604020202020204" pitchFamily="34" charset="0"/>
              </a:rPr>
              <a:t> 3.5 to make a heatmap?</a:t>
            </a:r>
          </a:p>
          <a:p>
            <a:r>
              <a:rPr lang="en-US" dirty="0">
                <a:solidFill>
                  <a:srgbClr val="FF0000"/>
                </a:solidFill>
                <a:latin typeface="Arial" panose="020B0604020202020204" pitchFamily="34" charset="0"/>
                <a:cs typeface="Arial" panose="020B0604020202020204" pitchFamily="34" charset="0"/>
              </a:rPr>
              <a:t>Yes</a:t>
            </a:r>
          </a:p>
        </p:txBody>
      </p:sp>
      <p:sp>
        <p:nvSpPr>
          <p:cNvPr id="6" name="TextBox 5">
            <a:extLst>
              <a:ext uri="{FF2B5EF4-FFF2-40B4-BE49-F238E27FC236}">
                <a16:creationId xmlns:a16="http://schemas.microsoft.com/office/drawing/2014/main" id="{0B6482D4-DB49-FE2E-AD3C-96A3E7CF9CC6}"/>
              </a:ext>
            </a:extLst>
          </p:cNvPr>
          <p:cNvSpPr txBox="1"/>
          <p:nvPr/>
        </p:nvSpPr>
        <p:spPr>
          <a:xfrm>
            <a:off x="5199725" y="20018"/>
            <a:ext cx="6094520" cy="1200329"/>
          </a:xfrm>
          <a:prstGeom prst="rect">
            <a:avLst/>
          </a:prstGeom>
          <a:noFill/>
        </p:spPr>
        <p:txBody>
          <a:bodyPr wrap="square">
            <a:spAutoFit/>
          </a:bodyPr>
          <a:lstStyle/>
          <a:p>
            <a:r>
              <a:rPr lang="en-US" dirty="0">
                <a:solidFill>
                  <a:srgbClr val="FF0000"/>
                </a:solidFill>
              </a:rPr>
              <a:t>I have a tab delimited text file with </a:t>
            </a:r>
            <a:r>
              <a:rPr lang="en-US" dirty="0" err="1">
                <a:solidFill>
                  <a:srgbClr val="FF0000"/>
                </a:solidFill>
              </a:rPr>
              <a:t>filepath</a:t>
            </a:r>
            <a:r>
              <a:rPr lang="en-US" dirty="0">
                <a:solidFill>
                  <a:srgbClr val="FF0000"/>
                </a:solidFill>
              </a:rPr>
              <a:t> "C:\query\stream_abundance_table_genus.txt" where the first row is a header and the first column can be ignored.  Can you make R code to make a heat map?</a:t>
            </a:r>
          </a:p>
        </p:txBody>
      </p:sp>
      <p:sp>
        <p:nvSpPr>
          <p:cNvPr id="10" name="TextBox 9">
            <a:extLst>
              <a:ext uri="{FF2B5EF4-FFF2-40B4-BE49-F238E27FC236}">
                <a16:creationId xmlns:a16="http://schemas.microsoft.com/office/drawing/2014/main" id="{81742DF6-C365-A7CC-6215-FEA7E3677E87}"/>
              </a:ext>
            </a:extLst>
          </p:cNvPr>
          <p:cNvSpPr txBox="1"/>
          <p:nvPr/>
        </p:nvSpPr>
        <p:spPr>
          <a:xfrm>
            <a:off x="679882" y="1103296"/>
            <a:ext cx="7890029" cy="5909310"/>
          </a:xfrm>
          <a:prstGeom prst="rect">
            <a:avLst/>
          </a:prstGeom>
          <a:noFill/>
        </p:spPr>
        <p:txBody>
          <a:bodyPr wrap="square">
            <a:spAutoFit/>
          </a:bodyPr>
          <a:lstStyle/>
          <a:p>
            <a:r>
              <a:rPr lang="en-US" dirty="0"/>
              <a:t># Install and load required packages</a:t>
            </a:r>
          </a:p>
          <a:p>
            <a:r>
              <a:rPr lang="en-US" dirty="0" err="1"/>
              <a:t>install.packages</a:t>
            </a:r>
            <a:r>
              <a:rPr lang="en-US" dirty="0"/>
              <a:t>("</a:t>
            </a:r>
            <a:r>
              <a:rPr lang="en-US" dirty="0" err="1"/>
              <a:t>gplots</a:t>
            </a:r>
            <a:r>
              <a:rPr lang="en-US" dirty="0"/>
              <a:t>")</a:t>
            </a:r>
          </a:p>
          <a:p>
            <a:r>
              <a:rPr lang="en-US" dirty="0"/>
              <a:t>library(</a:t>
            </a:r>
            <a:r>
              <a:rPr lang="en-US" dirty="0" err="1"/>
              <a:t>gplots</a:t>
            </a:r>
            <a:r>
              <a:rPr lang="en-US" dirty="0"/>
              <a:t>)</a:t>
            </a:r>
          </a:p>
          <a:p>
            <a:endParaRPr lang="en-US" dirty="0"/>
          </a:p>
          <a:p>
            <a:r>
              <a:rPr lang="en-US" dirty="0"/>
              <a:t># Read the tab-delimited file</a:t>
            </a:r>
          </a:p>
          <a:p>
            <a:r>
              <a:rPr lang="en-US" dirty="0"/>
              <a:t>data &lt;- </a:t>
            </a:r>
            <a:r>
              <a:rPr lang="en-US" dirty="0" err="1"/>
              <a:t>read.table</a:t>
            </a:r>
            <a:r>
              <a:rPr lang="en-US" dirty="0"/>
              <a:t>("C:/query/stream_abundance_table_genus.txt", header=TRUE, </a:t>
            </a:r>
            <a:r>
              <a:rPr lang="en-US" dirty="0" err="1"/>
              <a:t>row.names</a:t>
            </a:r>
            <a:r>
              <a:rPr lang="en-US" dirty="0"/>
              <a:t>=1, </a:t>
            </a:r>
            <a:r>
              <a:rPr lang="en-US" dirty="0" err="1"/>
              <a:t>sep</a:t>
            </a:r>
            <a:r>
              <a:rPr lang="en-US" dirty="0"/>
              <a:t>="\t")</a:t>
            </a:r>
          </a:p>
          <a:p>
            <a:endParaRPr lang="en-US" dirty="0"/>
          </a:p>
          <a:p>
            <a:r>
              <a:rPr lang="en-US" dirty="0"/>
              <a:t># Create the heatmap</a:t>
            </a:r>
          </a:p>
          <a:p>
            <a:r>
              <a:rPr lang="en-US" dirty="0"/>
              <a:t>heatmap.2(</a:t>
            </a:r>
            <a:r>
              <a:rPr lang="en-US" dirty="0" err="1"/>
              <a:t>as.matrix</a:t>
            </a:r>
            <a:r>
              <a:rPr lang="en-US" dirty="0"/>
              <a:t>(data), </a:t>
            </a:r>
          </a:p>
          <a:p>
            <a:r>
              <a:rPr lang="en-US" dirty="0"/>
              <a:t>          scale="row",             # Scale rows</a:t>
            </a:r>
          </a:p>
          <a:p>
            <a:r>
              <a:rPr lang="en-US" dirty="0"/>
              <a:t>          col = </a:t>
            </a:r>
            <a:r>
              <a:rPr lang="en-US" dirty="0" err="1"/>
              <a:t>cm.colors</a:t>
            </a:r>
            <a:r>
              <a:rPr lang="en-US" dirty="0"/>
              <a:t>(256),    # Color scheme (you can change it)</a:t>
            </a:r>
          </a:p>
          <a:p>
            <a:r>
              <a:rPr lang="en-US" dirty="0"/>
              <a:t>          trace="none",            # Turn off trace lines</a:t>
            </a:r>
          </a:p>
          <a:p>
            <a:r>
              <a:rPr lang="en-US" dirty="0"/>
              <a:t>          margins=c(8,10),         # Set margins for row and column labels</a:t>
            </a:r>
          </a:p>
          <a:p>
            <a:r>
              <a:rPr lang="en-US" dirty="0"/>
              <a:t>          main="Heatmap of Abundance Table (Genus)", # Title of the heatmap</a:t>
            </a:r>
          </a:p>
          <a:p>
            <a:r>
              <a:rPr lang="en-US" dirty="0"/>
              <a:t>          key = TRUE,              # Include color key</a:t>
            </a:r>
          </a:p>
          <a:p>
            <a:r>
              <a:rPr lang="en-US" dirty="0"/>
              <a:t>          </a:t>
            </a:r>
            <a:r>
              <a:rPr lang="en-US" dirty="0" err="1"/>
              <a:t>keysize</a:t>
            </a:r>
            <a:r>
              <a:rPr lang="en-US" dirty="0"/>
              <a:t> = 1.5,           # Size of color key</a:t>
            </a:r>
          </a:p>
          <a:p>
            <a:r>
              <a:rPr lang="en-US" dirty="0"/>
              <a:t>          </a:t>
            </a:r>
            <a:r>
              <a:rPr lang="en-US" dirty="0" err="1"/>
              <a:t>cexRow</a:t>
            </a:r>
            <a:r>
              <a:rPr lang="en-US" dirty="0"/>
              <a:t> = 0.5,            # Size of row labels</a:t>
            </a:r>
          </a:p>
          <a:p>
            <a:r>
              <a:rPr lang="en-US" dirty="0"/>
              <a:t>          </a:t>
            </a:r>
            <a:r>
              <a:rPr lang="en-US" dirty="0" err="1"/>
              <a:t>cexCol</a:t>
            </a:r>
            <a:r>
              <a:rPr lang="en-US" dirty="0"/>
              <a:t> = 0.5             # Size of column labels</a:t>
            </a:r>
          </a:p>
          <a:p>
            <a:r>
              <a:rPr lang="en-US" dirty="0"/>
              <a:t>)</a:t>
            </a:r>
          </a:p>
          <a:p>
            <a:endParaRPr lang="en-US" dirty="0"/>
          </a:p>
        </p:txBody>
      </p:sp>
      <p:sp>
        <p:nvSpPr>
          <p:cNvPr id="11" name="TextBox 10">
            <a:extLst>
              <a:ext uri="{FF2B5EF4-FFF2-40B4-BE49-F238E27FC236}">
                <a16:creationId xmlns:a16="http://schemas.microsoft.com/office/drawing/2014/main" id="{155CB39A-28B2-7A13-D28E-4F855CE8BEB7}"/>
              </a:ext>
            </a:extLst>
          </p:cNvPr>
          <p:cNvSpPr txBox="1"/>
          <p:nvPr/>
        </p:nvSpPr>
        <p:spPr>
          <a:xfrm>
            <a:off x="4834997" y="6445187"/>
            <a:ext cx="6342698" cy="369332"/>
          </a:xfrm>
          <a:prstGeom prst="rect">
            <a:avLst/>
          </a:prstGeom>
          <a:noFill/>
        </p:spPr>
        <p:txBody>
          <a:bodyPr wrap="none" rtlCol="0">
            <a:spAutoFit/>
          </a:bodyPr>
          <a:lstStyle/>
          <a:p>
            <a:r>
              <a:rPr lang="en-US" dirty="0"/>
              <a:t>We don’t trust ChatGPT very much but this code seems fine…. </a:t>
            </a:r>
          </a:p>
        </p:txBody>
      </p:sp>
    </p:spTree>
    <p:extLst>
      <p:ext uri="{BB962C8B-B14F-4D97-AF65-F5344CB8AC3E}">
        <p14:creationId xmlns:p14="http://schemas.microsoft.com/office/powerpoint/2010/main" val="15277037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9C52F-F5C9-D016-F738-119EB4F574FA}"/>
              </a:ext>
            </a:extLst>
          </p:cNvPr>
          <p:cNvPicPr>
            <a:picLocks noChangeAspect="1"/>
          </p:cNvPicPr>
          <p:nvPr/>
        </p:nvPicPr>
        <p:blipFill>
          <a:blip r:embed="rId2"/>
          <a:stretch>
            <a:fillRect/>
          </a:stretch>
        </p:blipFill>
        <p:spPr>
          <a:xfrm>
            <a:off x="363984" y="835372"/>
            <a:ext cx="10682793" cy="5680838"/>
          </a:xfrm>
          <a:prstGeom prst="rect">
            <a:avLst/>
          </a:prstGeom>
        </p:spPr>
      </p:pic>
      <p:sp>
        <p:nvSpPr>
          <p:cNvPr id="6" name="TextBox 5">
            <a:extLst>
              <a:ext uri="{FF2B5EF4-FFF2-40B4-BE49-F238E27FC236}">
                <a16:creationId xmlns:a16="http://schemas.microsoft.com/office/drawing/2014/main" id="{192E003A-023C-FB17-83A3-59963AAFB58C}"/>
              </a:ext>
            </a:extLst>
          </p:cNvPr>
          <p:cNvSpPr txBox="1"/>
          <p:nvPr/>
        </p:nvSpPr>
        <p:spPr>
          <a:xfrm>
            <a:off x="630315" y="0"/>
            <a:ext cx="10332957"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You can use </a:t>
            </a:r>
            <a:r>
              <a:rPr lang="en-US" dirty="0" err="1">
                <a:latin typeface="Arial" panose="020B0604020202020204" pitchFamily="34" charset="0"/>
                <a:cs typeface="Arial" panose="020B0604020202020204" pitchFamily="34" charset="0"/>
              </a:rPr>
              <a:t>Rstudio</a:t>
            </a:r>
            <a:r>
              <a:rPr lang="en-US" dirty="0">
                <a:latin typeface="Arial" panose="020B0604020202020204" pitchFamily="34" charset="0"/>
                <a:cs typeface="Arial" panose="020B0604020202020204" pitchFamily="34" charset="0"/>
              </a:rPr>
              <a:t> (or another text editor) but you can also literally paste the code directly into R..</a:t>
            </a:r>
          </a:p>
          <a:p>
            <a:r>
              <a:rPr lang="en-US" dirty="0">
                <a:latin typeface="Arial" panose="020B0604020202020204" pitchFamily="34" charset="0"/>
                <a:cs typeface="Arial" panose="020B0604020202020204" pitchFamily="34" charset="0"/>
              </a:rPr>
              <a:t>My text editors of choice are </a:t>
            </a:r>
            <a:r>
              <a:rPr lang="en-US" dirty="0" err="1">
                <a:latin typeface="Arial" panose="020B0604020202020204" pitchFamily="34" charset="0"/>
                <a:cs typeface="Arial" panose="020B0604020202020204" pitchFamily="34" charset="0"/>
              </a:rPr>
              <a:t>Gvim</a:t>
            </a:r>
            <a:r>
              <a:rPr lang="en-US" dirty="0">
                <a:latin typeface="Arial" panose="020B0604020202020204" pitchFamily="34" charset="0"/>
                <a:cs typeface="Arial" panose="020B0604020202020204" pitchFamily="34" charset="0"/>
              </a:rPr>
              <a:t> and Eclipse.  You should find a text editor you like!</a:t>
            </a:r>
          </a:p>
        </p:txBody>
      </p:sp>
    </p:spTree>
    <p:extLst>
      <p:ext uri="{BB962C8B-B14F-4D97-AF65-F5344CB8AC3E}">
        <p14:creationId xmlns:p14="http://schemas.microsoft.com/office/powerpoint/2010/main" val="3779304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11D198-0054-6194-7CA7-30ED49555257}"/>
              </a:ext>
            </a:extLst>
          </p:cNvPr>
          <p:cNvSpPr txBox="1"/>
          <p:nvPr/>
        </p:nvSpPr>
        <p:spPr>
          <a:xfrm>
            <a:off x="3062796" y="0"/>
            <a:ext cx="3307316" cy="369332"/>
          </a:xfrm>
          <a:prstGeom prst="rect">
            <a:avLst/>
          </a:prstGeom>
          <a:noFill/>
        </p:spPr>
        <p:txBody>
          <a:bodyPr wrap="none" rtlCol="0">
            <a:spAutoFit/>
          </a:bodyPr>
          <a:lstStyle/>
          <a:p>
            <a:r>
              <a:rPr lang="en-US" dirty="0"/>
              <a:t>Pretty nice result for no effort….</a:t>
            </a:r>
          </a:p>
        </p:txBody>
      </p:sp>
      <p:pic>
        <p:nvPicPr>
          <p:cNvPr id="8" name="Picture 7">
            <a:extLst>
              <a:ext uri="{FF2B5EF4-FFF2-40B4-BE49-F238E27FC236}">
                <a16:creationId xmlns:a16="http://schemas.microsoft.com/office/drawing/2014/main" id="{D3556797-A823-561D-321A-B320FDE212A8}"/>
              </a:ext>
            </a:extLst>
          </p:cNvPr>
          <p:cNvPicPr>
            <a:picLocks noChangeAspect="1"/>
          </p:cNvPicPr>
          <p:nvPr/>
        </p:nvPicPr>
        <p:blipFill>
          <a:blip r:embed="rId2"/>
          <a:stretch>
            <a:fillRect/>
          </a:stretch>
        </p:blipFill>
        <p:spPr>
          <a:xfrm>
            <a:off x="961601" y="751073"/>
            <a:ext cx="8253419" cy="5943665"/>
          </a:xfrm>
          <a:prstGeom prst="rect">
            <a:avLst/>
          </a:prstGeom>
        </p:spPr>
      </p:pic>
    </p:spTree>
    <p:extLst>
      <p:ext uri="{BB962C8B-B14F-4D97-AF65-F5344CB8AC3E}">
        <p14:creationId xmlns:p14="http://schemas.microsoft.com/office/powerpoint/2010/main" val="2591472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2526D-34CD-6518-6CC9-BEDE6B92ECFF}"/>
              </a:ext>
            </a:extLst>
          </p:cNvPr>
          <p:cNvSpPr txBox="1"/>
          <p:nvPr/>
        </p:nvSpPr>
        <p:spPr>
          <a:xfrm>
            <a:off x="870012" y="195309"/>
            <a:ext cx="10888622"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can ask ChatGPT to adjust the parameters to make it look better, but I can also figure this out for myself</a:t>
            </a:r>
          </a:p>
          <a:p>
            <a:r>
              <a:rPr lang="en-US" dirty="0">
                <a:latin typeface="Arial" panose="020B0604020202020204" pitchFamily="34" charset="0"/>
                <a:cs typeface="Arial" panose="020B0604020202020204" pitchFamily="34" charset="0"/>
              </a:rPr>
              <a:t>(again in a text editor)</a:t>
            </a:r>
          </a:p>
        </p:txBody>
      </p:sp>
      <p:sp>
        <p:nvSpPr>
          <p:cNvPr id="11" name="TextBox 10">
            <a:extLst>
              <a:ext uri="{FF2B5EF4-FFF2-40B4-BE49-F238E27FC236}">
                <a16:creationId xmlns:a16="http://schemas.microsoft.com/office/drawing/2014/main" id="{5B6CBF7C-BC5A-FD4F-C6EE-020CF4140E80}"/>
              </a:ext>
            </a:extLst>
          </p:cNvPr>
          <p:cNvSpPr txBox="1"/>
          <p:nvPr/>
        </p:nvSpPr>
        <p:spPr>
          <a:xfrm>
            <a:off x="679882" y="1103296"/>
            <a:ext cx="7890029" cy="5909310"/>
          </a:xfrm>
          <a:prstGeom prst="rect">
            <a:avLst/>
          </a:prstGeom>
          <a:noFill/>
        </p:spPr>
        <p:txBody>
          <a:bodyPr wrap="square">
            <a:spAutoFit/>
          </a:bodyPr>
          <a:lstStyle/>
          <a:p>
            <a:r>
              <a:rPr lang="en-US" dirty="0"/>
              <a:t># Install and load required packages</a:t>
            </a:r>
          </a:p>
          <a:p>
            <a:r>
              <a:rPr lang="en-US" dirty="0" err="1"/>
              <a:t>install.packages</a:t>
            </a:r>
            <a:r>
              <a:rPr lang="en-US" dirty="0"/>
              <a:t>("</a:t>
            </a:r>
            <a:r>
              <a:rPr lang="en-US" dirty="0" err="1"/>
              <a:t>gplots</a:t>
            </a:r>
            <a:r>
              <a:rPr lang="en-US" dirty="0"/>
              <a:t>")</a:t>
            </a:r>
          </a:p>
          <a:p>
            <a:r>
              <a:rPr lang="en-US" dirty="0"/>
              <a:t>library(</a:t>
            </a:r>
            <a:r>
              <a:rPr lang="en-US" dirty="0" err="1"/>
              <a:t>gplots</a:t>
            </a:r>
            <a:r>
              <a:rPr lang="en-US" dirty="0"/>
              <a:t>)</a:t>
            </a:r>
          </a:p>
          <a:p>
            <a:endParaRPr lang="en-US" dirty="0"/>
          </a:p>
          <a:p>
            <a:r>
              <a:rPr lang="en-US" dirty="0"/>
              <a:t># Read the tab-delimited file</a:t>
            </a:r>
          </a:p>
          <a:p>
            <a:r>
              <a:rPr lang="en-US" dirty="0"/>
              <a:t>data &lt;- </a:t>
            </a:r>
            <a:r>
              <a:rPr lang="en-US" dirty="0" err="1"/>
              <a:t>read.table</a:t>
            </a:r>
            <a:r>
              <a:rPr lang="en-US" dirty="0"/>
              <a:t>("C:/query/stream_abundance_table_genus.txt", header=TRUE, </a:t>
            </a:r>
            <a:r>
              <a:rPr lang="en-US" dirty="0" err="1"/>
              <a:t>row.names</a:t>
            </a:r>
            <a:r>
              <a:rPr lang="en-US" dirty="0"/>
              <a:t>=1, </a:t>
            </a:r>
            <a:r>
              <a:rPr lang="en-US" dirty="0" err="1"/>
              <a:t>sep</a:t>
            </a:r>
            <a:r>
              <a:rPr lang="en-US" dirty="0"/>
              <a:t>="\t")</a:t>
            </a:r>
          </a:p>
          <a:p>
            <a:endParaRPr lang="en-US" dirty="0"/>
          </a:p>
          <a:p>
            <a:r>
              <a:rPr lang="en-US" dirty="0"/>
              <a:t># Create the heatmap</a:t>
            </a:r>
          </a:p>
          <a:p>
            <a:r>
              <a:rPr lang="en-US" dirty="0"/>
              <a:t>heatmap.2(</a:t>
            </a:r>
            <a:r>
              <a:rPr lang="en-US" dirty="0" err="1"/>
              <a:t>as.matrix</a:t>
            </a:r>
            <a:r>
              <a:rPr lang="en-US" dirty="0"/>
              <a:t>(data), </a:t>
            </a:r>
          </a:p>
          <a:p>
            <a:r>
              <a:rPr lang="en-US" dirty="0"/>
              <a:t>          scale="row",             # Scale rows</a:t>
            </a:r>
          </a:p>
          <a:p>
            <a:r>
              <a:rPr lang="en-US" dirty="0"/>
              <a:t>          col = </a:t>
            </a:r>
            <a:r>
              <a:rPr lang="en-US" dirty="0" err="1"/>
              <a:t>cm.colors</a:t>
            </a:r>
            <a:r>
              <a:rPr lang="en-US" dirty="0"/>
              <a:t>(256),    # Color scheme (you can change it)</a:t>
            </a:r>
          </a:p>
          <a:p>
            <a:r>
              <a:rPr lang="en-US" dirty="0"/>
              <a:t>          trace="none",            # Turn off trace lines</a:t>
            </a:r>
          </a:p>
          <a:p>
            <a:r>
              <a:rPr lang="en-US" dirty="0"/>
              <a:t>          margins=c(8,10),         # Set margins for row and column labels</a:t>
            </a:r>
          </a:p>
          <a:p>
            <a:r>
              <a:rPr lang="en-US" dirty="0"/>
              <a:t>          main="</a:t>
            </a:r>
            <a:r>
              <a:rPr lang="en-US" dirty="0">
                <a:solidFill>
                  <a:srgbClr val="FF0000"/>
                </a:solidFill>
              </a:rPr>
              <a:t>Sample wastewater data</a:t>
            </a:r>
            <a:r>
              <a:rPr lang="en-US" dirty="0"/>
              <a:t>", # Title of the heatmap</a:t>
            </a:r>
          </a:p>
          <a:p>
            <a:r>
              <a:rPr lang="en-US" dirty="0"/>
              <a:t>          key = TRUE,              # Include color key</a:t>
            </a:r>
          </a:p>
          <a:p>
            <a:r>
              <a:rPr lang="en-US" dirty="0"/>
              <a:t>          </a:t>
            </a:r>
            <a:r>
              <a:rPr lang="en-US" dirty="0" err="1"/>
              <a:t>keysize</a:t>
            </a:r>
            <a:r>
              <a:rPr lang="en-US" dirty="0"/>
              <a:t> = 1.5,           # Size of color key</a:t>
            </a:r>
          </a:p>
          <a:p>
            <a:r>
              <a:rPr lang="en-US" dirty="0"/>
              <a:t>          </a:t>
            </a:r>
            <a:r>
              <a:rPr lang="en-US" dirty="0" err="1"/>
              <a:t>cexRow</a:t>
            </a:r>
            <a:r>
              <a:rPr lang="en-US" dirty="0"/>
              <a:t> = </a:t>
            </a:r>
            <a:r>
              <a:rPr lang="en-US" dirty="0">
                <a:solidFill>
                  <a:srgbClr val="FF0000"/>
                </a:solidFill>
              </a:rPr>
              <a:t>1</a:t>
            </a:r>
            <a:r>
              <a:rPr lang="en-US" dirty="0"/>
              <a:t>,            # Size of row labels</a:t>
            </a:r>
          </a:p>
          <a:p>
            <a:r>
              <a:rPr lang="en-US" dirty="0"/>
              <a:t>          </a:t>
            </a:r>
            <a:r>
              <a:rPr lang="en-US" dirty="0" err="1"/>
              <a:t>cexCol</a:t>
            </a:r>
            <a:r>
              <a:rPr lang="en-US" dirty="0"/>
              <a:t> = </a:t>
            </a:r>
            <a:r>
              <a:rPr lang="en-US" dirty="0">
                <a:solidFill>
                  <a:srgbClr val="FF0000"/>
                </a:solidFill>
              </a:rPr>
              <a:t>2</a:t>
            </a:r>
            <a:r>
              <a:rPr lang="en-US" dirty="0"/>
              <a:t>            # Size of column labels</a:t>
            </a:r>
          </a:p>
          <a:p>
            <a:r>
              <a:rPr lang="en-US" dirty="0"/>
              <a:t>)</a:t>
            </a:r>
          </a:p>
          <a:p>
            <a:endParaRPr lang="en-US" dirty="0"/>
          </a:p>
        </p:txBody>
      </p:sp>
    </p:spTree>
    <p:extLst>
      <p:ext uri="{BB962C8B-B14F-4D97-AF65-F5344CB8AC3E}">
        <p14:creationId xmlns:p14="http://schemas.microsoft.com/office/powerpoint/2010/main" val="3029966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20B46-1827-3A12-4B2B-276556D5B04D}"/>
              </a:ext>
            </a:extLst>
          </p:cNvPr>
          <p:cNvPicPr>
            <a:picLocks noChangeAspect="1"/>
          </p:cNvPicPr>
          <p:nvPr/>
        </p:nvPicPr>
        <p:blipFill>
          <a:blip r:embed="rId2"/>
          <a:stretch>
            <a:fillRect/>
          </a:stretch>
        </p:blipFill>
        <p:spPr>
          <a:xfrm>
            <a:off x="425462" y="648069"/>
            <a:ext cx="10083874" cy="5859262"/>
          </a:xfrm>
          <a:prstGeom prst="rect">
            <a:avLst/>
          </a:prstGeom>
        </p:spPr>
      </p:pic>
      <p:sp>
        <p:nvSpPr>
          <p:cNvPr id="6" name="TextBox 5">
            <a:extLst>
              <a:ext uri="{FF2B5EF4-FFF2-40B4-BE49-F238E27FC236}">
                <a16:creationId xmlns:a16="http://schemas.microsoft.com/office/drawing/2014/main" id="{C38BD9EB-D97B-0A09-9423-D38DFF81C022}"/>
              </a:ext>
            </a:extLst>
          </p:cNvPr>
          <p:cNvSpPr txBox="1"/>
          <p:nvPr/>
        </p:nvSpPr>
        <p:spPr>
          <a:xfrm>
            <a:off x="1384917" y="204186"/>
            <a:ext cx="26340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Pretty happy with that…</a:t>
            </a:r>
          </a:p>
        </p:txBody>
      </p:sp>
    </p:spTree>
    <p:extLst>
      <p:ext uri="{BB962C8B-B14F-4D97-AF65-F5344CB8AC3E}">
        <p14:creationId xmlns:p14="http://schemas.microsoft.com/office/powerpoint/2010/main" val="155152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6777E5-1506-E619-FFBE-4AD44A6582BA}"/>
              </a:ext>
            </a:extLst>
          </p:cNvPr>
          <p:cNvSpPr txBox="1"/>
          <p:nvPr/>
        </p:nvSpPr>
        <p:spPr>
          <a:xfrm>
            <a:off x="115410" y="-44390"/>
            <a:ext cx="754148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can have ChatGPT make the changes and ask for additional changes</a:t>
            </a:r>
          </a:p>
        </p:txBody>
      </p:sp>
      <p:sp>
        <p:nvSpPr>
          <p:cNvPr id="6" name="TextBox 5">
            <a:extLst>
              <a:ext uri="{FF2B5EF4-FFF2-40B4-BE49-F238E27FC236}">
                <a16:creationId xmlns:a16="http://schemas.microsoft.com/office/drawing/2014/main" id="{D714C2A1-DA2C-B25A-30CC-4AF045411143}"/>
              </a:ext>
            </a:extLst>
          </p:cNvPr>
          <p:cNvSpPr txBox="1"/>
          <p:nvPr/>
        </p:nvSpPr>
        <p:spPr>
          <a:xfrm>
            <a:off x="599697" y="298308"/>
            <a:ext cx="11420666" cy="369332"/>
          </a:xfrm>
          <a:prstGeom prst="rect">
            <a:avLst/>
          </a:prstGeom>
          <a:noFill/>
        </p:spPr>
        <p:txBody>
          <a:bodyPr wrap="square">
            <a:spAutoFit/>
          </a:bodyPr>
          <a:lstStyle/>
          <a:p>
            <a:r>
              <a:rPr lang="en-US" b="0" i="0" dirty="0">
                <a:solidFill>
                  <a:srgbClr val="FF0000"/>
                </a:solidFill>
                <a:effectLst/>
                <a:highlight>
                  <a:srgbClr val="FFFFFF"/>
                </a:highlight>
                <a:latin typeface="Söhne"/>
              </a:rPr>
              <a:t>Can you make the color scheme red/blue, set the title to "Sample </a:t>
            </a:r>
            <a:r>
              <a:rPr lang="en-US" b="0" i="0" dirty="0" err="1">
                <a:solidFill>
                  <a:srgbClr val="FF0000"/>
                </a:solidFill>
                <a:effectLst/>
                <a:highlight>
                  <a:srgbClr val="FFFFFF"/>
                </a:highlight>
                <a:latin typeface="Söhne"/>
              </a:rPr>
              <a:t>Wastwater</a:t>
            </a:r>
            <a:r>
              <a:rPr lang="en-US" b="0" i="0" dirty="0">
                <a:solidFill>
                  <a:srgbClr val="FF0000"/>
                </a:solidFill>
                <a:effectLst/>
                <a:highlight>
                  <a:srgbClr val="FFFFFF"/>
                </a:highlight>
                <a:latin typeface="Söhne"/>
              </a:rPr>
              <a:t> Data", set </a:t>
            </a:r>
            <a:r>
              <a:rPr lang="en-US" b="0" i="0" dirty="0" err="1">
                <a:solidFill>
                  <a:srgbClr val="FF0000"/>
                </a:solidFill>
                <a:effectLst/>
                <a:highlight>
                  <a:srgbClr val="FFFFFF"/>
                </a:highlight>
                <a:latin typeface="Söhne"/>
              </a:rPr>
              <a:t>cexRow</a:t>
            </a:r>
            <a:r>
              <a:rPr lang="en-US" b="0" i="0" dirty="0">
                <a:solidFill>
                  <a:srgbClr val="FF0000"/>
                </a:solidFill>
                <a:effectLst/>
                <a:highlight>
                  <a:srgbClr val="FFFFFF"/>
                </a:highlight>
                <a:latin typeface="Söhne"/>
              </a:rPr>
              <a:t> to 1and </a:t>
            </a:r>
            <a:r>
              <a:rPr lang="en-US" b="0" i="0" dirty="0" err="1">
                <a:solidFill>
                  <a:srgbClr val="FF0000"/>
                </a:solidFill>
                <a:effectLst/>
                <a:highlight>
                  <a:srgbClr val="FFFFFF"/>
                </a:highlight>
                <a:latin typeface="Söhne"/>
              </a:rPr>
              <a:t>cexCol</a:t>
            </a:r>
            <a:r>
              <a:rPr lang="en-US" b="0" i="0" dirty="0">
                <a:solidFill>
                  <a:srgbClr val="FF0000"/>
                </a:solidFill>
                <a:effectLst/>
                <a:highlight>
                  <a:srgbClr val="FFFFFF"/>
                </a:highlight>
                <a:latin typeface="Söhne"/>
              </a:rPr>
              <a:t> to 2?</a:t>
            </a:r>
            <a:endParaRPr lang="en-US" dirty="0">
              <a:solidFill>
                <a:srgbClr val="FF0000"/>
              </a:solidFill>
            </a:endParaRPr>
          </a:p>
        </p:txBody>
      </p:sp>
      <p:sp>
        <p:nvSpPr>
          <p:cNvPr id="8" name="TextBox 7">
            <a:extLst>
              <a:ext uri="{FF2B5EF4-FFF2-40B4-BE49-F238E27FC236}">
                <a16:creationId xmlns:a16="http://schemas.microsoft.com/office/drawing/2014/main" id="{1F1097DD-283C-06CB-378C-C152D3A8020B}"/>
              </a:ext>
            </a:extLst>
          </p:cNvPr>
          <p:cNvSpPr txBox="1"/>
          <p:nvPr/>
        </p:nvSpPr>
        <p:spPr>
          <a:xfrm>
            <a:off x="1242591" y="607315"/>
            <a:ext cx="9810108" cy="6186309"/>
          </a:xfrm>
          <a:prstGeom prst="rect">
            <a:avLst/>
          </a:prstGeom>
          <a:noFill/>
        </p:spPr>
        <p:txBody>
          <a:bodyPr wrap="square">
            <a:spAutoFit/>
          </a:bodyPr>
          <a:lstStyle/>
          <a:p>
            <a:r>
              <a:rPr lang="en-US" dirty="0"/>
              <a:t># Install and load required packages</a:t>
            </a:r>
          </a:p>
          <a:p>
            <a:r>
              <a:rPr lang="en-US" dirty="0" err="1"/>
              <a:t>install.packages</a:t>
            </a:r>
            <a:r>
              <a:rPr lang="en-US" dirty="0"/>
              <a:t>("</a:t>
            </a:r>
            <a:r>
              <a:rPr lang="en-US" dirty="0" err="1"/>
              <a:t>gplots</a:t>
            </a:r>
            <a:r>
              <a:rPr lang="en-US" dirty="0"/>
              <a:t>")</a:t>
            </a:r>
          </a:p>
          <a:p>
            <a:r>
              <a:rPr lang="en-US" dirty="0" err="1"/>
              <a:t>install.packages</a:t>
            </a:r>
            <a:r>
              <a:rPr lang="en-US" dirty="0"/>
              <a:t>("</a:t>
            </a:r>
            <a:r>
              <a:rPr lang="en-US" dirty="0" err="1"/>
              <a:t>RColorBrewer</a:t>
            </a:r>
            <a:r>
              <a:rPr lang="en-US" dirty="0"/>
              <a:t>")</a:t>
            </a:r>
          </a:p>
          <a:p>
            <a:r>
              <a:rPr lang="en-US" dirty="0"/>
              <a:t>library(</a:t>
            </a:r>
            <a:r>
              <a:rPr lang="en-US" dirty="0" err="1"/>
              <a:t>gplots</a:t>
            </a:r>
            <a:r>
              <a:rPr lang="en-US" dirty="0"/>
              <a:t>)</a:t>
            </a:r>
          </a:p>
          <a:p>
            <a:r>
              <a:rPr lang="en-US" dirty="0"/>
              <a:t>library(</a:t>
            </a:r>
            <a:r>
              <a:rPr lang="en-US" dirty="0" err="1"/>
              <a:t>RColorBrewer</a:t>
            </a:r>
            <a:r>
              <a:rPr lang="en-US" dirty="0"/>
              <a:t>)</a:t>
            </a:r>
          </a:p>
          <a:p>
            <a:endParaRPr lang="en-US" dirty="0"/>
          </a:p>
          <a:p>
            <a:r>
              <a:rPr lang="en-US" dirty="0"/>
              <a:t># Read the tab-delimited file</a:t>
            </a:r>
          </a:p>
          <a:p>
            <a:r>
              <a:rPr lang="en-US" dirty="0"/>
              <a:t>data &lt;- </a:t>
            </a:r>
            <a:r>
              <a:rPr lang="en-US" dirty="0" err="1"/>
              <a:t>read.table</a:t>
            </a:r>
            <a:r>
              <a:rPr lang="en-US" dirty="0"/>
              <a:t>("C:/query/stream_abundance_table_genus.txt", header=TRUE, </a:t>
            </a:r>
            <a:r>
              <a:rPr lang="en-US" dirty="0" err="1"/>
              <a:t>row.names</a:t>
            </a:r>
            <a:r>
              <a:rPr lang="en-US" dirty="0"/>
              <a:t>=1, </a:t>
            </a:r>
            <a:r>
              <a:rPr lang="en-US" dirty="0" err="1"/>
              <a:t>sep</a:t>
            </a:r>
            <a:r>
              <a:rPr lang="en-US" dirty="0"/>
              <a:t>="\t")</a:t>
            </a:r>
          </a:p>
          <a:p>
            <a:endParaRPr lang="en-US" dirty="0"/>
          </a:p>
          <a:p>
            <a:r>
              <a:rPr lang="en-US" dirty="0"/>
              <a:t># Create the heatmap with red/blue color scheme and other customizations</a:t>
            </a:r>
          </a:p>
          <a:p>
            <a:r>
              <a:rPr lang="en-US" dirty="0"/>
              <a:t>heatmap.2(</a:t>
            </a:r>
            <a:r>
              <a:rPr lang="en-US" dirty="0" err="1"/>
              <a:t>as.matrix</a:t>
            </a:r>
            <a:r>
              <a:rPr lang="en-US" dirty="0"/>
              <a:t>(data), </a:t>
            </a:r>
          </a:p>
          <a:p>
            <a:r>
              <a:rPr lang="en-US" dirty="0"/>
              <a:t>          scale="row",                     # Scale rows</a:t>
            </a:r>
          </a:p>
          <a:p>
            <a:r>
              <a:rPr lang="en-US" dirty="0"/>
              <a:t>          col = </a:t>
            </a:r>
            <a:r>
              <a:rPr lang="en-US" dirty="0" err="1"/>
              <a:t>bluered</a:t>
            </a:r>
            <a:r>
              <a:rPr lang="en-US" dirty="0"/>
              <a:t>(256),             # Red/blue color scheme</a:t>
            </a:r>
          </a:p>
          <a:p>
            <a:r>
              <a:rPr lang="en-US" dirty="0"/>
              <a:t>          trace="none",                   # Turn off trace lines</a:t>
            </a:r>
          </a:p>
          <a:p>
            <a:r>
              <a:rPr lang="en-US" dirty="0"/>
              <a:t>          margins=c(8,10),                 # Set margins for row and column labels</a:t>
            </a:r>
          </a:p>
          <a:p>
            <a:r>
              <a:rPr lang="en-US" dirty="0"/>
              <a:t>          main="Sample Wastewater Data",   # Title of the heatmap</a:t>
            </a:r>
          </a:p>
          <a:p>
            <a:r>
              <a:rPr lang="en-US" dirty="0"/>
              <a:t>          key = TRUE,                     # Include color key</a:t>
            </a:r>
          </a:p>
          <a:p>
            <a:r>
              <a:rPr lang="en-US" dirty="0"/>
              <a:t>          </a:t>
            </a:r>
            <a:r>
              <a:rPr lang="en-US" dirty="0" err="1"/>
              <a:t>keysize</a:t>
            </a:r>
            <a:r>
              <a:rPr lang="en-US" dirty="0"/>
              <a:t> = 1.5,                  # Size of color key</a:t>
            </a:r>
          </a:p>
          <a:p>
            <a:r>
              <a:rPr lang="en-US" dirty="0"/>
              <a:t>          </a:t>
            </a:r>
            <a:r>
              <a:rPr lang="en-US" dirty="0" err="1"/>
              <a:t>cexRow</a:t>
            </a:r>
            <a:r>
              <a:rPr lang="en-US" dirty="0"/>
              <a:t> = 1,                     # Size of row labels</a:t>
            </a:r>
          </a:p>
          <a:p>
            <a:r>
              <a:rPr lang="en-US" dirty="0"/>
              <a:t>          </a:t>
            </a:r>
            <a:r>
              <a:rPr lang="en-US" dirty="0" err="1"/>
              <a:t>cexCol</a:t>
            </a:r>
            <a:r>
              <a:rPr lang="en-US" dirty="0"/>
              <a:t> = 2                      # Size of column labels</a:t>
            </a:r>
          </a:p>
          <a:p>
            <a:r>
              <a:rPr lang="en-US" dirty="0"/>
              <a:t>)</a:t>
            </a:r>
          </a:p>
        </p:txBody>
      </p:sp>
    </p:spTree>
    <p:extLst>
      <p:ext uri="{BB962C8B-B14F-4D97-AF65-F5344CB8AC3E}">
        <p14:creationId xmlns:p14="http://schemas.microsoft.com/office/powerpoint/2010/main" val="34852089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86F8AD-4F2F-E43B-1E98-F910E5C5BC07}"/>
              </a:ext>
            </a:extLst>
          </p:cNvPr>
          <p:cNvPicPr>
            <a:picLocks noChangeAspect="1"/>
          </p:cNvPicPr>
          <p:nvPr/>
        </p:nvPicPr>
        <p:blipFill>
          <a:blip r:embed="rId2"/>
          <a:stretch>
            <a:fillRect/>
          </a:stretch>
        </p:blipFill>
        <p:spPr>
          <a:xfrm>
            <a:off x="627319" y="511724"/>
            <a:ext cx="10937362" cy="6346276"/>
          </a:xfrm>
          <a:prstGeom prst="rect">
            <a:avLst/>
          </a:prstGeom>
        </p:spPr>
      </p:pic>
      <p:sp>
        <p:nvSpPr>
          <p:cNvPr id="6" name="TextBox 5">
            <a:extLst>
              <a:ext uri="{FF2B5EF4-FFF2-40B4-BE49-F238E27FC236}">
                <a16:creationId xmlns:a16="http://schemas.microsoft.com/office/drawing/2014/main" id="{9311EEFB-4BDB-B5FD-C662-E9800DF0AC27}"/>
              </a:ext>
            </a:extLst>
          </p:cNvPr>
          <p:cNvSpPr txBox="1"/>
          <p:nvPr/>
        </p:nvSpPr>
        <p:spPr>
          <a:xfrm>
            <a:off x="1216241" y="124286"/>
            <a:ext cx="6252545" cy="369332"/>
          </a:xfrm>
          <a:prstGeom prst="rect">
            <a:avLst/>
          </a:prstGeom>
          <a:noFill/>
        </p:spPr>
        <p:txBody>
          <a:bodyPr wrap="none" rtlCol="0">
            <a:spAutoFit/>
          </a:bodyPr>
          <a:lstStyle/>
          <a:p>
            <a:r>
              <a:rPr lang="en-US" dirty="0"/>
              <a:t>We approach a publication ready figure with very </a:t>
            </a:r>
            <a:r>
              <a:rPr lang="en-US"/>
              <a:t>little effort…</a:t>
            </a:r>
          </a:p>
        </p:txBody>
      </p:sp>
    </p:spTree>
    <p:extLst>
      <p:ext uri="{BB962C8B-B14F-4D97-AF65-F5344CB8AC3E}">
        <p14:creationId xmlns:p14="http://schemas.microsoft.com/office/powerpoint/2010/main" val="4067601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C5640E-C60C-A252-4971-EFADB99CAB9B}"/>
              </a:ext>
            </a:extLst>
          </p:cNvPr>
          <p:cNvSpPr txBox="1"/>
          <p:nvPr/>
        </p:nvSpPr>
        <p:spPr>
          <a:xfrm>
            <a:off x="816746" y="-17756"/>
            <a:ext cx="8969187"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2-dimension heat map is one kind of clustering what about other kinds of clustering?</a:t>
            </a:r>
          </a:p>
          <a:p>
            <a:r>
              <a:rPr lang="en-US" dirty="0">
                <a:latin typeface="Arial" panose="020B0604020202020204" pitchFamily="34" charset="0"/>
                <a:cs typeface="Arial" panose="020B0604020202020204" pitchFamily="34" charset="0"/>
              </a:rPr>
              <a:t>In 2024, Here we ask ChatGPT 3.5 to do a PCOA.</a:t>
            </a:r>
          </a:p>
        </p:txBody>
      </p:sp>
      <p:sp>
        <p:nvSpPr>
          <p:cNvPr id="8" name="TextBox 7">
            <a:extLst>
              <a:ext uri="{FF2B5EF4-FFF2-40B4-BE49-F238E27FC236}">
                <a16:creationId xmlns:a16="http://schemas.microsoft.com/office/drawing/2014/main" id="{0965807A-2339-8621-3B46-F6D93BCD9676}"/>
              </a:ext>
            </a:extLst>
          </p:cNvPr>
          <p:cNvSpPr txBox="1"/>
          <p:nvPr/>
        </p:nvSpPr>
        <p:spPr>
          <a:xfrm>
            <a:off x="573350" y="544159"/>
            <a:ext cx="10248530" cy="923330"/>
          </a:xfrm>
          <a:prstGeom prst="rect">
            <a:avLst/>
          </a:prstGeom>
          <a:noFill/>
        </p:spPr>
        <p:txBody>
          <a:bodyPr wrap="square">
            <a:spAutoFit/>
          </a:bodyPr>
          <a:lstStyle/>
          <a:p>
            <a:r>
              <a:rPr lang="en-US" b="0" i="0" dirty="0">
                <a:solidFill>
                  <a:srgbClr val="FF0000"/>
                </a:solidFill>
                <a:effectLst/>
                <a:highlight>
                  <a:srgbClr val="FFFFFF"/>
                </a:highlight>
                <a:latin typeface="Söhne"/>
              </a:rPr>
              <a:t>I have a tab delimited text file with </a:t>
            </a:r>
            <a:r>
              <a:rPr lang="en-US" b="0" i="0" dirty="0" err="1">
                <a:solidFill>
                  <a:srgbClr val="FF0000"/>
                </a:solidFill>
                <a:effectLst/>
                <a:highlight>
                  <a:srgbClr val="FFFFFF"/>
                </a:highlight>
                <a:latin typeface="Söhne"/>
              </a:rPr>
              <a:t>filepath</a:t>
            </a:r>
            <a:r>
              <a:rPr lang="en-US" b="0" i="0" dirty="0">
                <a:solidFill>
                  <a:srgbClr val="FF0000"/>
                </a:solidFill>
                <a:effectLst/>
                <a:highlight>
                  <a:srgbClr val="FFFFFF"/>
                </a:highlight>
                <a:latin typeface="Söhne"/>
              </a:rPr>
              <a:t> "C:\query\stream_abundance_table_genus.txt" where the first row is a header and the first column can be ignored. Can you make R code to perform PCOA based on Bray-Curtis dissimilarity?</a:t>
            </a:r>
            <a:endParaRPr lang="en-US" dirty="0">
              <a:solidFill>
                <a:srgbClr val="FF0000"/>
              </a:solidFill>
            </a:endParaRPr>
          </a:p>
        </p:txBody>
      </p:sp>
      <p:sp>
        <p:nvSpPr>
          <p:cNvPr id="10" name="TextBox 9">
            <a:extLst>
              <a:ext uri="{FF2B5EF4-FFF2-40B4-BE49-F238E27FC236}">
                <a16:creationId xmlns:a16="http://schemas.microsoft.com/office/drawing/2014/main" id="{C09DF957-A973-40D7-AA7D-90B6326C0EC1}"/>
              </a:ext>
            </a:extLst>
          </p:cNvPr>
          <p:cNvSpPr txBox="1"/>
          <p:nvPr/>
        </p:nvSpPr>
        <p:spPr>
          <a:xfrm>
            <a:off x="408373" y="1467489"/>
            <a:ext cx="11549848" cy="5069150"/>
          </a:xfrm>
          <a:prstGeom prst="rect">
            <a:avLst/>
          </a:prstGeom>
          <a:noFill/>
        </p:spPr>
        <p:txBody>
          <a:bodyPr wrap="square">
            <a:spAutoFit/>
          </a:bodyPr>
          <a:lstStyle/>
          <a:p>
            <a:r>
              <a:rPr lang="en-US" dirty="0"/>
              <a:t># Install and load required packages</a:t>
            </a:r>
          </a:p>
          <a:p>
            <a:r>
              <a:rPr lang="en-US" dirty="0" err="1"/>
              <a:t>install.packages</a:t>
            </a:r>
            <a:r>
              <a:rPr lang="en-US" dirty="0"/>
              <a:t>("vegan")</a:t>
            </a:r>
          </a:p>
          <a:p>
            <a:r>
              <a:rPr lang="en-US" dirty="0"/>
              <a:t>library(vegan)</a:t>
            </a:r>
          </a:p>
          <a:p>
            <a:endParaRPr lang="en-US" dirty="0"/>
          </a:p>
          <a:p>
            <a:r>
              <a:rPr lang="en-US" dirty="0"/>
              <a:t># Read the tab-delimited file</a:t>
            </a:r>
          </a:p>
          <a:p>
            <a:r>
              <a:rPr lang="en-US" dirty="0"/>
              <a:t>data &lt;- </a:t>
            </a:r>
            <a:r>
              <a:rPr lang="en-US" dirty="0" err="1"/>
              <a:t>read.table</a:t>
            </a:r>
            <a:r>
              <a:rPr lang="en-US" dirty="0"/>
              <a:t>("C:/query/stream_abundance_table_genus.txt", header=TRUE, </a:t>
            </a:r>
            <a:r>
              <a:rPr lang="en-US" dirty="0" err="1"/>
              <a:t>row.names</a:t>
            </a:r>
            <a:r>
              <a:rPr lang="en-US" dirty="0"/>
              <a:t>=1, </a:t>
            </a:r>
            <a:r>
              <a:rPr lang="en-US" dirty="0" err="1"/>
              <a:t>sep</a:t>
            </a:r>
            <a:r>
              <a:rPr lang="en-US" dirty="0"/>
              <a:t>="\t")</a:t>
            </a:r>
          </a:p>
          <a:p>
            <a:endParaRPr lang="en-US" dirty="0"/>
          </a:p>
          <a:p>
            <a:r>
              <a:rPr lang="en-US" dirty="0"/>
              <a:t># Ignore the first column</a:t>
            </a:r>
          </a:p>
          <a:p>
            <a:r>
              <a:rPr lang="en-US" dirty="0"/>
              <a:t>data &lt;- data[, -1]</a:t>
            </a:r>
          </a:p>
          <a:p>
            <a:endParaRPr lang="en-US" dirty="0"/>
          </a:p>
          <a:p>
            <a:r>
              <a:rPr lang="en-US" dirty="0"/>
              <a:t># Calculate Bray-Curtis dissimilarity</a:t>
            </a:r>
          </a:p>
          <a:p>
            <a:r>
              <a:rPr lang="en-US" dirty="0" err="1"/>
              <a:t>bc_diss</a:t>
            </a:r>
            <a:r>
              <a:rPr lang="en-US" dirty="0"/>
              <a:t> &lt;- </a:t>
            </a:r>
            <a:r>
              <a:rPr lang="en-US" dirty="0" err="1"/>
              <a:t>vegdist</a:t>
            </a:r>
            <a:r>
              <a:rPr lang="en-US" dirty="0"/>
              <a:t>(data, method="bray")</a:t>
            </a:r>
          </a:p>
          <a:p>
            <a:endParaRPr lang="en-US" dirty="0"/>
          </a:p>
          <a:p>
            <a:r>
              <a:rPr lang="en-US" dirty="0"/>
              <a:t># Perform </a:t>
            </a:r>
            <a:r>
              <a:rPr lang="en-US" dirty="0" err="1"/>
              <a:t>PCoA</a:t>
            </a:r>
            <a:endParaRPr lang="en-US" dirty="0"/>
          </a:p>
          <a:p>
            <a:r>
              <a:rPr lang="en-US" dirty="0" err="1"/>
              <a:t>pcoa_result</a:t>
            </a:r>
            <a:r>
              <a:rPr lang="en-US" dirty="0"/>
              <a:t> &lt;- </a:t>
            </a:r>
            <a:r>
              <a:rPr lang="en-US" dirty="0" err="1"/>
              <a:t>pcoa</a:t>
            </a:r>
            <a:r>
              <a:rPr lang="en-US" dirty="0"/>
              <a:t>(</a:t>
            </a:r>
            <a:r>
              <a:rPr lang="en-US" dirty="0" err="1"/>
              <a:t>bc_diss</a:t>
            </a:r>
            <a:r>
              <a:rPr lang="en-US" dirty="0"/>
              <a:t>)</a:t>
            </a:r>
          </a:p>
          <a:p>
            <a:endParaRPr lang="en-US" dirty="0"/>
          </a:p>
          <a:p>
            <a:r>
              <a:rPr lang="en-US" dirty="0"/>
              <a:t># Plot </a:t>
            </a:r>
            <a:r>
              <a:rPr lang="en-US" dirty="0" err="1"/>
              <a:t>PCoA</a:t>
            </a:r>
            <a:endParaRPr lang="en-US" dirty="0"/>
          </a:p>
          <a:p>
            <a:r>
              <a:rPr lang="en-US" dirty="0"/>
              <a:t>plot(</a:t>
            </a:r>
            <a:r>
              <a:rPr lang="en-US" dirty="0" err="1"/>
              <a:t>pcoa_result</a:t>
            </a:r>
            <a:r>
              <a:rPr lang="en-US" dirty="0"/>
              <a:t>, main="</a:t>
            </a:r>
            <a:r>
              <a:rPr lang="en-US" dirty="0" err="1"/>
              <a:t>PCoA</a:t>
            </a:r>
            <a:r>
              <a:rPr lang="en-US" dirty="0"/>
              <a:t> based on Bray-Curtis dissimilarity")</a:t>
            </a:r>
          </a:p>
        </p:txBody>
      </p:sp>
    </p:spTree>
    <p:extLst>
      <p:ext uri="{BB962C8B-B14F-4D97-AF65-F5344CB8AC3E}">
        <p14:creationId xmlns:p14="http://schemas.microsoft.com/office/powerpoint/2010/main" val="36308608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D56344-CB2F-B3DE-EB1A-1A6EC81DE0D6}"/>
              </a:ext>
            </a:extLst>
          </p:cNvPr>
          <p:cNvSpPr txBox="1"/>
          <p:nvPr/>
        </p:nvSpPr>
        <p:spPr>
          <a:xfrm>
            <a:off x="825623" y="337351"/>
            <a:ext cx="50577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code seems reasonable but does not run…</a:t>
            </a:r>
          </a:p>
        </p:txBody>
      </p:sp>
      <p:pic>
        <p:nvPicPr>
          <p:cNvPr id="6" name="Picture 5">
            <a:extLst>
              <a:ext uri="{FF2B5EF4-FFF2-40B4-BE49-F238E27FC236}">
                <a16:creationId xmlns:a16="http://schemas.microsoft.com/office/drawing/2014/main" id="{E1960D11-D8AA-1527-47F8-AD9C78DEF54B}"/>
              </a:ext>
            </a:extLst>
          </p:cNvPr>
          <p:cNvPicPr>
            <a:picLocks noChangeAspect="1"/>
          </p:cNvPicPr>
          <p:nvPr/>
        </p:nvPicPr>
        <p:blipFill>
          <a:blip r:embed="rId2"/>
          <a:stretch>
            <a:fillRect/>
          </a:stretch>
        </p:blipFill>
        <p:spPr>
          <a:xfrm>
            <a:off x="1534958" y="982877"/>
            <a:ext cx="8429625" cy="3667125"/>
          </a:xfrm>
          <a:prstGeom prst="rect">
            <a:avLst/>
          </a:prstGeom>
        </p:spPr>
      </p:pic>
      <p:sp>
        <p:nvSpPr>
          <p:cNvPr id="7" name="TextBox 6">
            <a:extLst>
              <a:ext uri="{FF2B5EF4-FFF2-40B4-BE49-F238E27FC236}">
                <a16:creationId xmlns:a16="http://schemas.microsoft.com/office/drawing/2014/main" id="{F13ED8E6-4CCE-1010-8E65-0E9CCAFEB80D}"/>
              </a:ext>
            </a:extLst>
          </p:cNvPr>
          <p:cNvSpPr txBox="1"/>
          <p:nvPr/>
        </p:nvSpPr>
        <p:spPr>
          <a:xfrm>
            <a:off x="1029810" y="4650002"/>
            <a:ext cx="764408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 ChatGPT 3.5, while incredibly impressive, is a long way from finished.</a:t>
            </a:r>
          </a:p>
        </p:txBody>
      </p:sp>
    </p:spTree>
    <p:extLst>
      <p:ext uri="{BB962C8B-B14F-4D97-AF65-F5344CB8AC3E}">
        <p14:creationId xmlns:p14="http://schemas.microsoft.com/office/powerpoint/2010/main" val="373993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09741-F8AB-FEC2-123B-B9A80F2D631B}"/>
              </a:ext>
            </a:extLst>
          </p:cNvPr>
          <p:cNvPicPr>
            <a:picLocks noChangeAspect="1"/>
          </p:cNvPicPr>
          <p:nvPr/>
        </p:nvPicPr>
        <p:blipFill>
          <a:blip r:embed="rId2"/>
          <a:stretch>
            <a:fillRect/>
          </a:stretch>
        </p:blipFill>
        <p:spPr>
          <a:xfrm>
            <a:off x="8300801" y="5765698"/>
            <a:ext cx="3685780" cy="861484"/>
          </a:xfrm>
          <a:prstGeom prst="rect">
            <a:avLst/>
          </a:prstGeom>
        </p:spPr>
      </p:pic>
      <p:sp>
        <p:nvSpPr>
          <p:cNvPr id="5" name="TextBox 4">
            <a:extLst>
              <a:ext uri="{FF2B5EF4-FFF2-40B4-BE49-F238E27FC236}">
                <a16:creationId xmlns:a16="http://schemas.microsoft.com/office/drawing/2014/main" id="{1339B2EF-3680-CC41-7619-C93054652820}"/>
              </a:ext>
            </a:extLst>
          </p:cNvPr>
          <p:cNvSpPr txBox="1"/>
          <p:nvPr/>
        </p:nvSpPr>
        <p:spPr>
          <a:xfrm>
            <a:off x="808766" y="230818"/>
            <a:ext cx="110337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high correlation between 16S and WGS function is largely replicated even when randomizing samples</a:t>
            </a:r>
          </a:p>
        </p:txBody>
      </p:sp>
      <p:pic>
        <p:nvPicPr>
          <p:cNvPr id="7" name="Picture 6">
            <a:extLst>
              <a:ext uri="{FF2B5EF4-FFF2-40B4-BE49-F238E27FC236}">
                <a16:creationId xmlns:a16="http://schemas.microsoft.com/office/drawing/2014/main" id="{BD100314-3272-5D0E-3E77-A5BC5CB1E89A}"/>
              </a:ext>
            </a:extLst>
          </p:cNvPr>
          <p:cNvPicPr>
            <a:picLocks noChangeAspect="1"/>
          </p:cNvPicPr>
          <p:nvPr/>
        </p:nvPicPr>
        <p:blipFill>
          <a:blip r:embed="rId3"/>
          <a:stretch>
            <a:fillRect/>
          </a:stretch>
        </p:blipFill>
        <p:spPr>
          <a:xfrm>
            <a:off x="672206" y="843657"/>
            <a:ext cx="9391650" cy="4686300"/>
          </a:xfrm>
          <a:prstGeom prst="rect">
            <a:avLst/>
          </a:prstGeom>
        </p:spPr>
      </p:pic>
      <p:sp>
        <p:nvSpPr>
          <p:cNvPr id="8" name="TextBox 7">
            <a:extLst>
              <a:ext uri="{FF2B5EF4-FFF2-40B4-BE49-F238E27FC236}">
                <a16:creationId xmlns:a16="http://schemas.microsoft.com/office/drawing/2014/main" id="{90B2F2D7-5E8B-2A8A-1A61-1032F2959E43}"/>
              </a:ext>
            </a:extLst>
          </p:cNvPr>
          <p:cNvSpPr txBox="1"/>
          <p:nvPr/>
        </p:nvSpPr>
        <p:spPr>
          <a:xfrm>
            <a:off x="9490229" y="3986074"/>
            <a:ext cx="1225119" cy="1677879"/>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8AD99A29-BA18-EE23-4869-4B764A203FFF}"/>
              </a:ext>
            </a:extLst>
          </p:cNvPr>
          <p:cNvSpPr txBox="1"/>
          <p:nvPr/>
        </p:nvSpPr>
        <p:spPr>
          <a:xfrm>
            <a:off x="2493818" y="720436"/>
            <a:ext cx="6751782"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035278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05DC4-934E-3716-F9CE-B3EC97C04424}"/>
              </a:ext>
            </a:extLst>
          </p:cNvPr>
          <p:cNvSpPr txBox="1"/>
          <p:nvPr/>
        </p:nvSpPr>
        <p:spPr>
          <a:xfrm>
            <a:off x="217283" y="3"/>
            <a:ext cx="65966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2025, I repeat the query and things go much better for me… </a:t>
            </a:r>
          </a:p>
        </p:txBody>
      </p:sp>
      <p:sp>
        <p:nvSpPr>
          <p:cNvPr id="8" name="TextBox 7">
            <a:extLst>
              <a:ext uri="{FF2B5EF4-FFF2-40B4-BE49-F238E27FC236}">
                <a16:creationId xmlns:a16="http://schemas.microsoft.com/office/drawing/2014/main" id="{01387C0B-E494-735A-1B0F-502ADF16C93A}"/>
              </a:ext>
            </a:extLst>
          </p:cNvPr>
          <p:cNvSpPr txBox="1"/>
          <p:nvPr/>
        </p:nvSpPr>
        <p:spPr>
          <a:xfrm>
            <a:off x="387041" y="370321"/>
            <a:ext cx="9770952" cy="6247864"/>
          </a:xfrm>
          <a:prstGeom prst="rect">
            <a:avLst/>
          </a:prstGeom>
          <a:noFill/>
        </p:spPr>
        <p:txBody>
          <a:bodyPr wrap="square">
            <a:spAutoFit/>
          </a:bodyPr>
          <a:lstStyle/>
          <a:p>
            <a:r>
              <a:rPr lang="en-US" sz="1600" dirty="0"/>
              <a:t># Load necessary libraries</a:t>
            </a:r>
          </a:p>
          <a:p>
            <a:r>
              <a:rPr lang="en-US" sz="1600" dirty="0"/>
              <a:t>library(vegan)</a:t>
            </a:r>
          </a:p>
          <a:p>
            <a:r>
              <a:rPr lang="en-US" sz="1600" dirty="0"/>
              <a:t>library(ape)</a:t>
            </a:r>
          </a:p>
          <a:p>
            <a:endParaRPr lang="en-US" sz="1600" dirty="0"/>
          </a:p>
          <a:p>
            <a:r>
              <a:rPr lang="en-US" sz="1600" dirty="0"/>
              <a:t># Read the data, skipping the first column</a:t>
            </a:r>
          </a:p>
          <a:p>
            <a:r>
              <a:rPr lang="en-US" sz="1600" dirty="0"/>
              <a:t>data &lt;- </a:t>
            </a:r>
            <a:r>
              <a:rPr lang="en-US" sz="1600" dirty="0" err="1"/>
              <a:t>read.table</a:t>
            </a:r>
            <a:r>
              <a:rPr lang="en-US" sz="1600" dirty="0"/>
              <a:t>("C:/query/stream_abundance_table_genus.txt", </a:t>
            </a:r>
          </a:p>
          <a:p>
            <a:r>
              <a:rPr lang="en-US" sz="1600" dirty="0"/>
              <a:t>                   header = TRUE, </a:t>
            </a:r>
          </a:p>
          <a:p>
            <a:r>
              <a:rPr lang="en-US" sz="1600" dirty="0"/>
              <a:t>                   </a:t>
            </a:r>
            <a:r>
              <a:rPr lang="en-US" sz="1600" dirty="0" err="1"/>
              <a:t>sep</a:t>
            </a:r>
            <a:r>
              <a:rPr lang="en-US" sz="1600" dirty="0"/>
              <a:t> = "\t", </a:t>
            </a:r>
          </a:p>
          <a:p>
            <a:r>
              <a:rPr lang="en-US" sz="1600" dirty="0"/>
              <a:t>                   </a:t>
            </a:r>
            <a:r>
              <a:rPr lang="en-US" sz="1600" dirty="0" err="1"/>
              <a:t>row.names</a:t>
            </a:r>
            <a:r>
              <a:rPr lang="en-US" sz="1600" dirty="0"/>
              <a:t> = 1, </a:t>
            </a:r>
          </a:p>
          <a:p>
            <a:r>
              <a:rPr lang="en-US" sz="1600" dirty="0"/>
              <a:t>                   </a:t>
            </a:r>
            <a:r>
              <a:rPr lang="en-US" sz="1600" dirty="0" err="1"/>
              <a:t>check.names</a:t>
            </a:r>
            <a:r>
              <a:rPr lang="en-US" sz="1600" dirty="0"/>
              <a:t> = FALSE)</a:t>
            </a:r>
          </a:p>
          <a:p>
            <a:endParaRPr lang="en-US" sz="1600" dirty="0"/>
          </a:p>
          <a:p>
            <a:r>
              <a:rPr lang="en-US" sz="1600" dirty="0"/>
              <a:t># Compute Bray-Curtis dissimilarity</a:t>
            </a:r>
          </a:p>
          <a:p>
            <a:r>
              <a:rPr lang="en-US" sz="1600" dirty="0" err="1"/>
              <a:t>bray_dist</a:t>
            </a:r>
            <a:r>
              <a:rPr lang="en-US" sz="1600" dirty="0"/>
              <a:t> &lt;- </a:t>
            </a:r>
            <a:r>
              <a:rPr lang="en-US" sz="1600" dirty="0" err="1"/>
              <a:t>vegdist</a:t>
            </a:r>
            <a:r>
              <a:rPr lang="en-US" sz="1600" dirty="0"/>
              <a:t>(data, method = "bray")</a:t>
            </a:r>
          </a:p>
          <a:p>
            <a:endParaRPr lang="en-US" sz="1600" dirty="0"/>
          </a:p>
          <a:p>
            <a:r>
              <a:rPr lang="en-US" sz="1600" dirty="0"/>
              <a:t># Perform </a:t>
            </a:r>
            <a:r>
              <a:rPr lang="en-US" sz="1600" dirty="0" err="1"/>
              <a:t>PCoA</a:t>
            </a:r>
            <a:endParaRPr lang="en-US" sz="1600" dirty="0"/>
          </a:p>
          <a:p>
            <a:r>
              <a:rPr lang="en-US" sz="1600" dirty="0" err="1"/>
              <a:t>pcoa_result</a:t>
            </a:r>
            <a:r>
              <a:rPr lang="en-US" sz="1600" dirty="0"/>
              <a:t> &lt;- </a:t>
            </a:r>
            <a:r>
              <a:rPr lang="en-US" sz="1600" dirty="0" err="1"/>
              <a:t>pcoa</a:t>
            </a:r>
            <a:r>
              <a:rPr lang="en-US" sz="1600" dirty="0"/>
              <a:t>(</a:t>
            </a:r>
            <a:r>
              <a:rPr lang="en-US" sz="1600" dirty="0" err="1"/>
              <a:t>bray_dist</a:t>
            </a:r>
            <a:r>
              <a:rPr lang="en-US" sz="1600" dirty="0"/>
              <a:t>)</a:t>
            </a:r>
          </a:p>
          <a:p>
            <a:endParaRPr lang="en-US" sz="1600" dirty="0"/>
          </a:p>
          <a:p>
            <a:r>
              <a:rPr lang="en-US" sz="1600" dirty="0"/>
              <a:t># View summary of </a:t>
            </a:r>
            <a:r>
              <a:rPr lang="en-US" sz="1600" dirty="0" err="1"/>
              <a:t>PCoA</a:t>
            </a:r>
            <a:r>
              <a:rPr lang="en-US" sz="1600" dirty="0"/>
              <a:t> result</a:t>
            </a:r>
          </a:p>
          <a:p>
            <a:r>
              <a:rPr lang="en-US" sz="1600" dirty="0"/>
              <a:t>print(</a:t>
            </a:r>
            <a:r>
              <a:rPr lang="en-US" sz="1600" dirty="0" err="1"/>
              <a:t>pcoa_result</a:t>
            </a:r>
            <a:r>
              <a:rPr lang="en-US" sz="1600" dirty="0"/>
              <a:t>)</a:t>
            </a:r>
          </a:p>
          <a:p>
            <a:endParaRPr lang="en-US" sz="1600" dirty="0"/>
          </a:p>
          <a:p>
            <a:r>
              <a:rPr lang="en-US" sz="1600" dirty="0"/>
              <a:t># Plot the first two </a:t>
            </a:r>
            <a:r>
              <a:rPr lang="en-US" sz="1600" dirty="0" err="1"/>
              <a:t>PCoA</a:t>
            </a:r>
            <a:r>
              <a:rPr lang="en-US" sz="1600" dirty="0"/>
              <a:t> axes</a:t>
            </a:r>
          </a:p>
          <a:p>
            <a:r>
              <a:rPr lang="en-US" sz="1600" dirty="0"/>
              <a:t>plot(</a:t>
            </a:r>
            <a:r>
              <a:rPr lang="en-US" sz="1600" dirty="0" err="1"/>
              <a:t>pcoa_result$vectors</a:t>
            </a:r>
            <a:r>
              <a:rPr lang="en-US" sz="1600" dirty="0"/>
              <a:t>[, 1], </a:t>
            </a:r>
            <a:r>
              <a:rPr lang="en-US" sz="1600" dirty="0" err="1"/>
              <a:t>pcoa_result$vectors</a:t>
            </a:r>
            <a:r>
              <a:rPr lang="en-US" sz="1600" dirty="0"/>
              <a:t>[, 2],</a:t>
            </a:r>
          </a:p>
          <a:p>
            <a:r>
              <a:rPr lang="en-US" sz="1600" dirty="0"/>
              <a:t>     </a:t>
            </a:r>
            <a:r>
              <a:rPr lang="en-US" sz="1600" dirty="0" err="1"/>
              <a:t>xlab</a:t>
            </a:r>
            <a:r>
              <a:rPr lang="en-US" sz="1600" dirty="0"/>
              <a:t> = "</a:t>
            </a:r>
            <a:r>
              <a:rPr lang="en-US" sz="1600" dirty="0" err="1"/>
              <a:t>PCoA</a:t>
            </a:r>
            <a:r>
              <a:rPr lang="en-US" sz="1600" dirty="0"/>
              <a:t> Axis 1", </a:t>
            </a:r>
            <a:r>
              <a:rPr lang="en-US" sz="1600" dirty="0" err="1"/>
              <a:t>ylab</a:t>
            </a:r>
            <a:r>
              <a:rPr lang="en-US" sz="1600" dirty="0"/>
              <a:t> = "</a:t>
            </a:r>
            <a:r>
              <a:rPr lang="en-US" sz="1600" dirty="0" err="1"/>
              <a:t>PCoA</a:t>
            </a:r>
            <a:r>
              <a:rPr lang="en-US" sz="1600" dirty="0"/>
              <a:t> Axis 2",</a:t>
            </a:r>
          </a:p>
          <a:p>
            <a:r>
              <a:rPr lang="en-US" sz="1600" dirty="0"/>
              <a:t>     main = "</a:t>
            </a:r>
            <a:r>
              <a:rPr lang="en-US" sz="1600" dirty="0" err="1"/>
              <a:t>PCoA</a:t>
            </a:r>
            <a:r>
              <a:rPr lang="en-US" sz="1600" dirty="0"/>
              <a:t> based on Bray-Curtis Dissimilarity",</a:t>
            </a:r>
          </a:p>
          <a:p>
            <a:r>
              <a:rPr lang="en-US" sz="1600" dirty="0"/>
              <a:t>     </a:t>
            </a:r>
            <a:r>
              <a:rPr lang="en-US" sz="1600" dirty="0" err="1"/>
              <a:t>pch</a:t>
            </a:r>
            <a:r>
              <a:rPr lang="en-US" sz="1600" dirty="0"/>
              <a:t> = 19, col = "blue")</a:t>
            </a:r>
          </a:p>
        </p:txBody>
      </p:sp>
      <p:pic>
        <p:nvPicPr>
          <p:cNvPr id="10" name="Picture 9">
            <a:extLst>
              <a:ext uri="{FF2B5EF4-FFF2-40B4-BE49-F238E27FC236}">
                <a16:creationId xmlns:a16="http://schemas.microsoft.com/office/drawing/2014/main" id="{F2162379-C318-6E01-35F8-9BA6BBBD5962}"/>
              </a:ext>
            </a:extLst>
          </p:cNvPr>
          <p:cNvPicPr>
            <a:picLocks noChangeAspect="1"/>
          </p:cNvPicPr>
          <p:nvPr/>
        </p:nvPicPr>
        <p:blipFill>
          <a:blip r:embed="rId2"/>
          <a:stretch>
            <a:fillRect/>
          </a:stretch>
        </p:blipFill>
        <p:spPr>
          <a:xfrm>
            <a:off x="6387220" y="475946"/>
            <a:ext cx="4736471" cy="4729423"/>
          </a:xfrm>
          <a:prstGeom prst="rect">
            <a:avLst/>
          </a:prstGeom>
        </p:spPr>
      </p:pic>
      <p:sp>
        <p:nvSpPr>
          <p:cNvPr id="11" name="TextBox 10">
            <a:extLst>
              <a:ext uri="{FF2B5EF4-FFF2-40B4-BE49-F238E27FC236}">
                <a16:creationId xmlns:a16="http://schemas.microsoft.com/office/drawing/2014/main" id="{B8417BB6-86BD-2231-9478-D9B7F5F361D8}"/>
              </a:ext>
            </a:extLst>
          </p:cNvPr>
          <p:cNvSpPr txBox="1"/>
          <p:nvPr/>
        </p:nvSpPr>
        <p:spPr>
          <a:xfrm>
            <a:off x="6002448" y="5292813"/>
            <a:ext cx="5370509" cy="923330"/>
          </a:xfrm>
          <a:prstGeom prst="rect">
            <a:avLst/>
          </a:prstGeom>
          <a:noFill/>
        </p:spPr>
        <p:txBody>
          <a:bodyPr wrap="none" rtlCol="0">
            <a:spAutoFit/>
          </a:bodyPr>
          <a:lstStyle/>
          <a:p>
            <a:r>
              <a:rPr lang="en-US" dirty="0"/>
              <a:t>This is actually pretty close.  This clusters all taxa by </a:t>
            </a:r>
          </a:p>
          <a:p>
            <a:r>
              <a:rPr lang="en-US" dirty="0"/>
              <a:t>sample.  I didn’t actually tell </a:t>
            </a:r>
            <a:r>
              <a:rPr lang="en-US" dirty="0" err="1"/>
              <a:t>ChatGTP</a:t>
            </a:r>
            <a:r>
              <a:rPr lang="en-US" dirty="0"/>
              <a:t> that that is not</a:t>
            </a:r>
          </a:p>
          <a:p>
            <a:r>
              <a:rPr lang="en-US" dirty="0"/>
              <a:t>what I wanted.</a:t>
            </a:r>
          </a:p>
        </p:txBody>
      </p:sp>
    </p:spTree>
    <p:extLst>
      <p:ext uri="{BB962C8B-B14F-4D97-AF65-F5344CB8AC3E}">
        <p14:creationId xmlns:p14="http://schemas.microsoft.com/office/powerpoint/2010/main" val="32711895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8F3F0-452B-5664-AB21-3309B47DFD30}"/>
              </a:ext>
            </a:extLst>
          </p:cNvPr>
          <p:cNvSpPr txBox="1"/>
          <p:nvPr/>
        </p:nvSpPr>
        <p:spPr>
          <a:xfrm>
            <a:off x="251235" y="11406"/>
            <a:ext cx="6097508" cy="6986528"/>
          </a:xfrm>
          <a:prstGeom prst="rect">
            <a:avLst/>
          </a:prstGeom>
          <a:noFill/>
        </p:spPr>
        <p:txBody>
          <a:bodyPr wrap="square">
            <a:spAutoFit/>
          </a:bodyPr>
          <a:lstStyle/>
          <a:p>
            <a:r>
              <a:rPr lang="en-US" sz="1600" dirty="0"/>
              <a:t># Load necessary libraries</a:t>
            </a:r>
          </a:p>
          <a:p>
            <a:r>
              <a:rPr lang="en-US" sz="1600" dirty="0"/>
              <a:t>library(vegan)</a:t>
            </a:r>
          </a:p>
          <a:p>
            <a:r>
              <a:rPr lang="en-US" sz="1600" dirty="0"/>
              <a:t>library(ape)</a:t>
            </a:r>
          </a:p>
          <a:p>
            <a:endParaRPr lang="en-US" sz="1600" dirty="0"/>
          </a:p>
          <a:p>
            <a:r>
              <a:rPr lang="en-US" sz="1600" dirty="0"/>
              <a:t># Read the data, skipping the first column</a:t>
            </a:r>
          </a:p>
          <a:p>
            <a:r>
              <a:rPr lang="en-US" sz="1600" dirty="0"/>
              <a:t>data &lt;- </a:t>
            </a:r>
            <a:r>
              <a:rPr lang="en-US" sz="1600" dirty="0" err="1"/>
              <a:t>read.table</a:t>
            </a:r>
            <a:r>
              <a:rPr lang="en-US" sz="1600" dirty="0"/>
              <a:t>("C:/query/stream_abundance_table_genus.txt", </a:t>
            </a:r>
          </a:p>
          <a:p>
            <a:r>
              <a:rPr lang="en-US" sz="1600" dirty="0"/>
              <a:t>                   header = TRUE, </a:t>
            </a:r>
          </a:p>
          <a:p>
            <a:r>
              <a:rPr lang="en-US" sz="1600" dirty="0"/>
              <a:t>                   </a:t>
            </a:r>
            <a:r>
              <a:rPr lang="en-US" sz="1600" dirty="0" err="1"/>
              <a:t>sep</a:t>
            </a:r>
            <a:r>
              <a:rPr lang="en-US" sz="1600" dirty="0"/>
              <a:t> = "\t", </a:t>
            </a:r>
          </a:p>
          <a:p>
            <a:r>
              <a:rPr lang="en-US" sz="1600" dirty="0"/>
              <a:t>                   </a:t>
            </a:r>
            <a:r>
              <a:rPr lang="en-US" sz="1600" dirty="0" err="1"/>
              <a:t>row.names</a:t>
            </a:r>
            <a:r>
              <a:rPr lang="en-US" sz="1600" dirty="0"/>
              <a:t> = 1, </a:t>
            </a:r>
          </a:p>
          <a:p>
            <a:r>
              <a:rPr lang="en-US" sz="1600" dirty="0"/>
              <a:t>                   </a:t>
            </a:r>
            <a:r>
              <a:rPr lang="en-US" sz="1600" dirty="0" err="1"/>
              <a:t>check.names</a:t>
            </a:r>
            <a:r>
              <a:rPr lang="en-US" sz="1600" dirty="0"/>
              <a:t> = FALSE)</a:t>
            </a:r>
          </a:p>
          <a:p>
            <a:endParaRPr lang="en-US" sz="1600" dirty="0"/>
          </a:p>
          <a:p>
            <a:r>
              <a:rPr lang="en-US" sz="1600" dirty="0"/>
              <a:t>data &lt;- t(data)</a:t>
            </a:r>
          </a:p>
          <a:p>
            <a:endParaRPr lang="en-US" sz="1600" dirty="0"/>
          </a:p>
          <a:p>
            <a:r>
              <a:rPr lang="en-US" sz="1600" dirty="0"/>
              <a:t># Compute Bray-Curtis dissimilarity</a:t>
            </a:r>
          </a:p>
          <a:p>
            <a:r>
              <a:rPr lang="en-US" sz="1600" dirty="0" err="1"/>
              <a:t>bray_dist</a:t>
            </a:r>
            <a:r>
              <a:rPr lang="en-US" sz="1600" dirty="0"/>
              <a:t> &lt;- </a:t>
            </a:r>
            <a:r>
              <a:rPr lang="en-US" sz="1600" dirty="0" err="1"/>
              <a:t>vegdist</a:t>
            </a:r>
            <a:r>
              <a:rPr lang="en-US" sz="1600" dirty="0"/>
              <a:t>(data, method = "bray")</a:t>
            </a:r>
          </a:p>
          <a:p>
            <a:endParaRPr lang="en-US" sz="1600" dirty="0"/>
          </a:p>
          <a:p>
            <a:r>
              <a:rPr lang="en-US" sz="1600" dirty="0"/>
              <a:t># Perform </a:t>
            </a:r>
            <a:r>
              <a:rPr lang="en-US" sz="1600" dirty="0" err="1"/>
              <a:t>PCoA</a:t>
            </a:r>
            <a:endParaRPr lang="en-US" sz="1600" dirty="0"/>
          </a:p>
          <a:p>
            <a:r>
              <a:rPr lang="en-US" sz="1600" dirty="0" err="1"/>
              <a:t>pcoa_result</a:t>
            </a:r>
            <a:r>
              <a:rPr lang="en-US" sz="1600" dirty="0"/>
              <a:t> &lt;- </a:t>
            </a:r>
            <a:r>
              <a:rPr lang="en-US" sz="1600" dirty="0" err="1"/>
              <a:t>pcoa</a:t>
            </a:r>
            <a:r>
              <a:rPr lang="en-US" sz="1600" dirty="0"/>
              <a:t>(</a:t>
            </a:r>
            <a:r>
              <a:rPr lang="en-US" sz="1600" dirty="0" err="1"/>
              <a:t>bray_dist</a:t>
            </a:r>
            <a:r>
              <a:rPr lang="en-US" sz="1600" dirty="0"/>
              <a:t>)</a:t>
            </a:r>
          </a:p>
          <a:p>
            <a:endParaRPr lang="en-US" sz="1600" dirty="0"/>
          </a:p>
          <a:p>
            <a:r>
              <a:rPr lang="en-US" sz="1600" dirty="0"/>
              <a:t># View summary of </a:t>
            </a:r>
            <a:r>
              <a:rPr lang="en-US" sz="1600" dirty="0" err="1"/>
              <a:t>PCoA</a:t>
            </a:r>
            <a:r>
              <a:rPr lang="en-US" sz="1600" dirty="0"/>
              <a:t> result</a:t>
            </a:r>
          </a:p>
          <a:p>
            <a:r>
              <a:rPr lang="en-US" sz="1600" dirty="0"/>
              <a:t>print(</a:t>
            </a:r>
            <a:r>
              <a:rPr lang="en-US" sz="1600" dirty="0" err="1"/>
              <a:t>pcoa_result</a:t>
            </a:r>
            <a:r>
              <a:rPr lang="en-US" sz="1600" dirty="0"/>
              <a:t>)</a:t>
            </a:r>
          </a:p>
          <a:p>
            <a:endParaRPr lang="en-US" sz="1600" dirty="0"/>
          </a:p>
          <a:p>
            <a:r>
              <a:rPr lang="en-US" sz="1600" dirty="0"/>
              <a:t># Plot the first two </a:t>
            </a:r>
            <a:r>
              <a:rPr lang="en-US" sz="1600" dirty="0" err="1"/>
              <a:t>PCoA</a:t>
            </a:r>
            <a:r>
              <a:rPr lang="en-US" sz="1600" dirty="0"/>
              <a:t> axes</a:t>
            </a:r>
          </a:p>
          <a:p>
            <a:r>
              <a:rPr lang="en-US" sz="1600" dirty="0"/>
              <a:t>plot(</a:t>
            </a:r>
            <a:r>
              <a:rPr lang="en-US" sz="1600" dirty="0" err="1"/>
              <a:t>pcoa_result$vectors</a:t>
            </a:r>
            <a:r>
              <a:rPr lang="en-US" sz="1600" dirty="0"/>
              <a:t>[, 1], </a:t>
            </a:r>
            <a:r>
              <a:rPr lang="en-US" sz="1600" dirty="0" err="1"/>
              <a:t>pcoa_result$vectors</a:t>
            </a:r>
            <a:r>
              <a:rPr lang="en-US" sz="1600" dirty="0"/>
              <a:t>[, 2],</a:t>
            </a:r>
          </a:p>
          <a:p>
            <a:r>
              <a:rPr lang="en-US" sz="1600" dirty="0"/>
              <a:t>     </a:t>
            </a:r>
            <a:r>
              <a:rPr lang="en-US" sz="1600" dirty="0" err="1"/>
              <a:t>xlab</a:t>
            </a:r>
            <a:r>
              <a:rPr lang="en-US" sz="1600" dirty="0"/>
              <a:t> = "</a:t>
            </a:r>
            <a:r>
              <a:rPr lang="en-US" sz="1600" dirty="0" err="1"/>
              <a:t>PCoA</a:t>
            </a:r>
            <a:r>
              <a:rPr lang="en-US" sz="1600" dirty="0"/>
              <a:t> Axis 1", </a:t>
            </a:r>
            <a:r>
              <a:rPr lang="en-US" sz="1600" dirty="0" err="1"/>
              <a:t>ylab</a:t>
            </a:r>
            <a:r>
              <a:rPr lang="en-US" sz="1600" dirty="0"/>
              <a:t> = "</a:t>
            </a:r>
            <a:r>
              <a:rPr lang="en-US" sz="1600" dirty="0" err="1"/>
              <a:t>PCoA</a:t>
            </a:r>
            <a:r>
              <a:rPr lang="en-US" sz="1600" dirty="0"/>
              <a:t> Axis 2",</a:t>
            </a:r>
          </a:p>
          <a:p>
            <a:r>
              <a:rPr lang="en-US" sz="1600" dirty="0"/>
              <a:t>     main = "</a:t>
            </a:r>
            <a:r>
              <a:rPr lang="en-US" sz="1600" dirty="0" err="1"/>
              <a:t>PCoA</a:t>
            </a:r>
            <a:r>
              <a:rPr lang="en-US" sz="1600" dirty="0"/>
              <a:t> based on Bray-Curtis Dissimilarity",</a:t>
            </a:r>
          </a:p>
          <a:p>
            <a:r>
              <a:rPr lang="en-US" sz="1600" dirty="0"/>
              <a:t>     </a:t>
            </a:r>
            <a:r>
              <a:rPr lang="en-US" sz="1600" dirty="0" err="1"/>
              <a:t>pch</a:t>
            </a:r>
            <a:r>
              <a:rPr lang="en-US" sz="1600" dirty="0"/>
              <a:t> = 19, col = "blue")</a:t>
            </a:r>
          </a:p>
          <a:p>
            <a:endParaRPr lang="en-US" sz="1600" dirty="0"/>
          </a:p>
        </p:txBody>
      </p:sp>
      <p:cxnSp>
        <p:nvCxnSpPr>
          <p:cNvPr id="7" name="Straight Arrow Connector 6">
            <a:extLst>
              <a:ext uri="{FF2B5EF4-FFF2-40B4-BE49-F238E27FC236}">
                <a16:creationId xmlns:a16="http://schemas.microsoft.com/office/drawing/2014/main" id="{4B43267F-0CF3-A5BD-646A-9B1491441624}"/>
              </a:ext>
            </a:extLst>
          </p:cNvPr>
          <p:cNvCxnSpPr/>
          <p:nvPr/>
        </p:nvCxnSpPr>
        <p:spPr>
          <a:xfrm flipH="1">
            <a:off x="1620570" y="2869949"/>
            <a:ext cx="6156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9BC843-D11F-F683-3C2B-87F2E3686484}"/>
              </a:ext>
            </a:extLst>
          </p:cNvPr>
          <p:cNvSpPr txBox="1"/>
          <p:nvPr/>
        </p:nvSpPr>
        <p:spPr>
          <a:xfrm>
            <a:off x="2308638" y="2679827"/>
            <a:ext cx="42370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can add one line to transpose the data</a:t>
            </a:r>
          </a:p>
        </p:txBody>
      </p:sp>
      <p:pic>
        <p:nvPicPr>
          <p:cNvPr id="10" name="Picture 9">
            <a:extLst>
              <a:ext uri="{FF2B5EF4-FFF2-40B4-BE49-F238E27FC236}">
                <a16:creationId xmlns:a16="http://schemas.microsoft.com/office/drawing/2014/main" id="{34EF90FF-5C17-BD66-0CDB-0C85C6AD5E4E}"/>
              </a:ext>
            </a:extLst>
          </p:cNvPr>
          <p:cNvPicPr>
            <a:picLocks noChangeAspect="1"/>
          </p:cNvPicPr>
          <p:nvPr/>
        </p:nvPicPr>
        <p:blipFill>
          <a:blip r:embed="rId2"/>
          <a:stretch>
            <a:fillRect/>
          </a:stretch>
        </p:blipFill>
        <p:spPr>
          <a:xfrm>
            <a:off x="6421175" y="237653"/>
            <a:ext cx="5682704" cy="5674260"/>
          </a:xfrm>
          <a:prstGeom prst="rect">
            <a:avLst/>
          </a:prstGeom>
        </p:spPr>
      </p:pic>
    </p:spTree>
    <p:extLst>
      <p:ext uri="{BB962C8B-B14F-4D97-AF65-F5344CB8AC3E}">
        <p14:creationId xmlns:p14="http://schemas.microsoft.com/office/powerpoint/2010/main" val="4186329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4C1CD1-AE9F-CFB3-AEE6-7FEB7D15DE0B}"/>
              </a:ext>
            </a:extLst>
          </p:cNvPr>
          <p:cNvSpPr txBox="1"/>
          <p:nvPr/>
        </p:nvSpPr>
        <p:spPr>
          <a:xfrm>
            <a:off x="1180730" y="221941"/>
            <a:ext cx="73532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Here is a manually written version of the code that we are looking for…</a:t>
            </a:r>
          </a:p>
        </p:txBody>
      </p:sp>
      <p:sp>
        <p:nvSpPr>
          <p:cNvPr id="3" name="TextBox 2">
            <a:extLst>
              <a:ext uri="{FF2B5EF4-FFF2-40B4-BE49-F238E27FC236}">
                <a16:creationId xmlns:a16="http://schemas.microsoft.com/office/drawing/2014/main" id="{D82B3A9C-9227-8D7A-7C10-F02D1E33CA97}"/>
              </a:ext>
            </a:extLst>
          </p:cNvPr>
          <p:cNvSpPr txBox="1"/>
          <p:nvPr/>
        </p:nvSpPr>
        <p:spPr>
          <a:xfrm>
            <a:off x="268550" y="1266716"/>
            <a:ext cx="6094520" cy="2492990"/>
          </a:xfrm>
          <a:prstGeom prst="rect">
            <a:avLst/>
          </a:prstGeom>
          <a:noFill/>
        </p:spPr>
        <p:txBody>
          <a:bodyPr wrap="square">
            <a:spAutoFit/>
          </a:bodyPr>
          <a:lstStyle/>
          <a:p>
            <a:endParaRPr lang="en-US" sz="1300" dirty="0">
              <a:latin typeface="Consolas" panose="020B0609020204030204" pitchFamily="49" charset="0"/>
            </a:endParaRPr>
          </a:p>
          <a:p>
            <a:pPr algn="l"/>
            <a:r>
              <a:rPr lang="en-US" sz="1300" dirty="0">
                <a:latin typeface="Consolas" panose="020B0609020204030204" pitchFamily="49" charset="0"/>
              </a:rPr>
              <a:t>library("</a:t>
            </a:r>
            <a:r>
              <a:rPr lang="en-US" sz="1300" u="sng" dirty="0">
                <a:solidFill>
                  <a:srgbClr val="000000"/>
                </a:solidFill>
                <a:latin typeface="Consolas" panose="020B0609020204030204" pitchFamily="49" charset="0"/>
              </a:rPr>
              <a:t>vegan")</a:t>
            </a:r>
          </a:p>
          <a:p>
            <a:pPr algn="l"/>
            <a:endParaRPr lang="en-US" sz="1300" dirty="0">
              <a:latin typeface="Consolas" panose="020B0609020204030204" pitchFamily="49" charset="0"/>
            </a:endParaRPr>
          </a:p>
          <a:p>
            <a:pPr algn="l"/>
            <a:r>
              <a:rPr lang="en-US" sz="1300" dirty="0" err="1">
                <a:latin typeface="Consolas" panose="020B0609020204030204" pitchFamily="49" charset="0"/>
              </a:rPr>
              <a:t>inFile</a:t>
            </a:r>
            <a:r>
              <a:rPr lang="en-US" sz="1300" dirty="0">
                <a:latin typeface="Consolas" panose="020B0609020204030204" pitchFamily="49" charset="0"/>
              </a:rPr>
              <a:t> &lt;- "C:\\query\\stream_abundance_table_genus.txt"</a:t>
            </a:r>
          </a:p>
          <a:p>
            <a:pPr algn="l"/>
            <a:endParaRPr lang="en-US" sz="1300" dirty="0">
              <a:latin typeface="Consolas" panose="020B0609020204030204" pitchFamily="49" charset="0"/>
            </a:endParaRPr>
          </a:p>
          <a:p>
            <a:pPr algn="l"/>
            <a:r>
              <a:rPr lang="en-US" sz="1300" dirty="0" err="1">
                <a:latin typeface="Consolas" panose="020B0609020204030204" pitchFamily="49" charset="0"/>
              </a:rPr>
              <a:t>myT</a:t>
            </a:r>
            <a:r>
              <a:rPr lang="en-US" sz="1300" dirty="0">
                <a:latin typeface="Consolas" panose="020B0609020204030204" pitchFamily="49" charset="0"/>
              </a:rPr>
              <a:t> &lt;- </a:t>
            </a:r>
            <a:r>
              <a:rPr lang="en-US" sz="1300" dirty="0" err="1">
                <a:latin typeface="Consolas" panose="020B0609020204030204" pitchFamily="49" charset="0"/>
              </a:rPr>
              <a:t>read.table</a:t>
            </a:r>
            <a:r>
              <a:rPr lang="en-US" sz="1300" dirty="0">
                <a:latin typeface="Consolas" panose="020B0609020204030204" pitchFamily="49" charset="0"/>
              </a:rPr>
              <a:t>(</a:t>
            </a:r>
            <a:r>
              <a:rPr lang="en-US" sz="1300" dirty="0" err="1">
                <a:latin typeface="Consolas" panose="020B0609020204030204" pitchFamily="49" charset="0"/>
              </a:rPr>
              <a:t>inFile</a:t>
            </a:r>
            <a:r>
              <a:rPr lang="en-US" sz="1300" dirty="0">
                <a:latin typeface="Consolas" panose="020B0609020204030204" pitchFamily="49" charset="0"/>
              </a:rPr>
              <a:t>, </a:t>
            </a:r>
            <a:r>
              <a:rPr lang="en-US" sz="1300" u="sng" dirty="0" err="1">
                <a:solidFill>
                  <a:srgbClr val="000000"/>
                </a:solidFill>
                <a:latin typeface="Consolas" panose="020B0609020204030204" pitchFamily="49" charset="0"/>
              </a:rPr>
              <a:t>sep</a:t>
            </a:r>
            <a:r>
              <a:rPr lang="en-US" sz="1300" u="sng" dirty="0">
                <a:solidFill>
                  <a:srgbClr val="000000"/>
                </a:solidFill>
                <a:latin typeface="Consolas" panose="020B0609020204030204" pitchFamily="49" charset="0"/>
              </a:rPr>
              <a:t>="\t", header=</a:t>
            </a:r>
            <a:r>
              <a:rPr lang="en-US" sz="1300" u="sng" dirty="0" err="1">
                <a:solidFill>
                  <a:srgbClr val="000000"/>
                </a:solidFill>
                <a:latin typeface="Consolas" panose="020B0609020204030204" pitchFamily="49" charset="0"/>
              </a:rPr>
              <a:t>TRUE,row.names</a:t>
            </a:r>
            <a:r>
              <a:rPr lang="en-US" sz="1300" u="sng" dirty="0">
                <a:solidFill>
                  <a:srgbClr val="000000"/>
                </a:solidFill>
                <a:latin typeface="Consolas" panose="020B0609020204030204" pitchFamily="49" charset="0"/>
              </a:rPr>
              <a:t>=1)</a:t>
            </a:r>
          </a:p>
          <a:p>
            <a:pPr algn="l"/>
            <a:endParaRPr lang="en-US" sz="1300" dirty="0">
              <a:latin typeface="Consolas" panose="020B0609020204030204" pitchFamily="49" charset="0"/>
            </a:endParaRPr>
          </a:p>
          <a:p>
            <a:pPr algn="l"/>
            <a:r>
              <a:rPr lang="en-US" sz="1300" dirty="0" err="1">
                <a:latin typeface="Consolas" panose="020B0609020204030204" pitchFamily="49" charset="0"/>
              </a:rPr>
              <a:t>myTData</a:t>
            </a:r>
            <a:r>
              <a:rPr lang="en-US" sz="1300" dirty="0">
                <a:latin typeface="Consolas" panose="020B0609020204030204" pitchFamily="49" charset="0"/>
              </a:rPr>
              <a:t> &lt;- t(</a:t>
            </a:r>
            <a:r>
              <a:rPr lang="en-US" sz="1300" dirty="0" err="1">
                <a:latin typeface="Consolas" panose="020B0609020204030204" pitchFamily="49" charset="0"/>
              </a:rPr>
              <a:t>myT</a:t>
            </a:r>
            <a:r>
              <a:rPr lang="en-US" sz="1300" dirty="0">
                <a:latin typeface="Consolas" panose="020B0609020204030204" pitchFamily="49" charset="0"/>
              </a:rPr>
              <a:t>)</a:t>
            </a:r>
          </a:p>
          <a:p>
            <a:pPr algn="l"/>
            <a:r>
              <a:rPr lang="en-US" sz="1300" dirty="0" err="1">
                <a:latin typeface="Consolas" panose="020B0609020204030204" pitchFamily="49" charset="0"/>
              </a:rPr>
              <a:t>myPCOA</a:t>
            </a:r>
            <a:r>
              <a:rPr lang="en-US" sz="1300" dirty="0">
                <a:latin typeface="Consolas" panose="020B0609020204030204" pitchFamily="49" charset="0"/>
              </a:rPr>
              <a:t> &lt;- </a:t>
            </a:r>
            <a:r>
              <a:rPr lang="en-US" sz="1300" u="sng" dirty="0" err="1">
                <a:solidFill>
                  <a:srgbClr val="000000"/>
                </a:solidFill>
                <a:latin typeface="Consolas" panose="020B0609020204030204" pitchFamily="49" charset="0"/>
              </a:rPr>
              <a:t>capscale</a:t>
            </a:r>
            <a:r>
              <a:rPr lang="en-US" sz="1300" u="sng" dirty="0">
                <a:solidFill>
                  <a:srgbClr val="000000"/>
                </a:solidFill>
                <a:latin typeface="Consolas" panose="020B0609020204030204" pitchFamily="49" charset="0"/>
              </a:rPr>
              <a:t>(myTData~1, distance="bray")</a:t>
            </a:r>
          </a:p>
          <a:p>
            <a:pPr algn="l"/>
            <a:endParaRPr lang="en-US" sz="1300" dirty="0">
              <a:latin typeface="Consolas" panose="020B0609020204030204" pitchFamily="49" charset="0"/>
            </a:endParaRPr>
          </a:p>
          <a:p>
            <a:pPr algn="l"/>
            <a:r>
              <a:rPr lang="en-US" sz="1300" dirty="0" err="1">
                <a:latin typeface="Consolas" panose="020B0609020204030204" pitchFamily="49" charset="0"/>
              </a:rPr>
              <a:t>myPlot</a:t>
            </a:r>
            <a:r>
              <a:rPr lang="en-US" sz="1300" dirty="0">
                <a:latin typeface="Consolas" panose="020B0609020204030204" pitchFamily="49" charset="0"/>
              </a:rPr>
              <a:t> &lt;- </a:t>
            </a:r>
            <a:r>
              <a:rPr lang="en-US" sz="1300" u="sng" dirty="0" err="1">
                <a:solidFill>
                  <a:srgbClr val="000000"/>
                </a:solidFill>
                <a:latin typeface="Consolas" panose="020B0609020204030204" pitchFamily="49" charset="0"/>
              </a:rPr>
              <a:t>ordiplot</a:t>
            </a:r>
            <a:r>
              <a:rPr lang="en-US" sz="1300" u="sng" dirty="0">
                <a:solidFill>
                  <a:srgbClr val="000000"/>
                </a:solidFill>
                <a:latin typeface="Consolas" panose="020B0609020204030204" pitchFamily="49" charset="0"/>
              </a:rPr>
              <a:t>(</a:t>
            </a:r>
            <a:r>
              <a:rPr lang="en-US" sz="1300" u="sng" dirty="0" err="1">
                <a:solidFill>
                  <a:srgbClr val="000000"/>
                </a:solidFill>
                <a:latin typeface="Consolas" panose="020B0609020204030204" pitchFamily="49" charset="0"/>
              </a:rPr>
              <a:t>myPCOA,choices</a:t>
            </a:r>
            <a:r>
              <a:rPr lang="en-US" sz="1300" u="sng" dirty="0">
                <a:solidFill>
                  <a:srgbClr val="000000"/>
                </a:solidFill>
                <a:latin typeface="Consolas" panose="020B0609020204030204" pitchFamily="49" charset="0"/>
              </a:rPr>
              <a:t>=c(1,2),type="none",</a:t>
            </a:r>
            <a:r>
              <a:rPr lang="en-US" sz="1300" u="sng" dirty="0" err="1">
                <a:solidFill>
                  <a:srgbClr val="000000"/>
                </a:solidFill>
                <a:latin typeface="Consolas" panose="020B0609020204030204" pitchFamily="49" charset="0"/>
              </a:rPr>
              <a:t>cex.lab</a:t>
            </a:r>
            <a:r>
              <a:rPr lang="en-US" sz="1300" u="sng" dirty="0">
                <a:solidFill>
                  <a:srgbClr val="000000"/>
                </a:solidFill>
                <a:latin typeface="Consolas" panose="020B0609020204030204" pitchFamily="49" charset="0"/>
              </a:rPr>
              <a:t>=1.2)</a:t>
            </a:r>
          </a:p>
          <a:p>
            <a:pPr algn="l"/>
            <a:r>
              <a:rPr lang="en-US" sz="1300" dirty="0">
                <a:latin typeface="Consolas" panose="020B0609020204030204" pitchFamily="49" charset="0"/>
              </a:rPr>
              <a:t>points(</a:t>
            </a:r>
            <a:r>
              <a:rPr lang="en-US" sz="1300" dirty="0" err="1">
                <a:latin typeface="Consolas" panose="020B0609020204030204" pitchFamily="49" charset="0"/>
              </a:rPr>
              <a:t>myPlot</a:t>
            </a:r>
            <a:r>
              <a:rPr lang="en-US" sz="1300" dirty="0">
                <a:latin typeface="Consolas" panose="020B0609020204030204" pitchFamily="49" charset="0"/>
              </a:rPr>
              <a:t>,"sites",</a:t>
            </a:r>
            <a:r>
              <a:rPr lang="en-US" sz="1300" u="sng" dirty="0" err="1">
                <a:solidFill>
                  <a:srgbClr val="000000"/>
                </a:solidFill>
                <a:latin typeface="Consolas" panose="020B0609020204030204" pitchFamily="49" charset="0"/>
              </a:rPr>
              <a:t>pch</a:t>
            </a:r>
            <a:r>
              <a:rPr lang="en-US" sz="1300" u="sng" dirty="0">
                <a:solidFill>
                  <a:srgbClr val="000000"/>
                </a:solidFill>
                <a:latin typeface="Consolas" panose="020B0609020204030204" pitchFamily="49" charset="0"/>
              </a:rPr>
              <a:t>=16,cex=2.5)</a:t>
            </a:r>
          </a:p>
        </p:txBody>
      </p:sp>
      <p:pic>
        <p:nvPicPr>
          <p:cNvPr id="6" name="Picture 5">
            <a:extLst>
              <a:ext uri="{FF2B5EF4-FFF2-40B4-BE49-F238E27FC236}">
                <a16:creationId xmlns:a16="http://schemas.microsoft.com/office/drawing/2014/main" id="{4E0F3172-9F6F-4100-7F49-62C45E9779DA}"/>
              </a:ext>
            </a:extLst>
          </p:cNvPr>
          <p:cNvPicPr>
            <a:picLocks noChangeAspect="1"/>
          </p:cNvPicPr>
          <p:nvPr/>
        </p:nvPicPr>
        <p:blipFill>
          <a:blip r:embed="rId2"/>
          <a:stretch>
            <a:fillRect/>
          </a:stretch>
        </p:blipFill>
        <p:spPr>
          <a:xfrm>
            <a:off x="6575068" y="548650"/>
            <a:ext cx="5143455" cy="5135812"/>
          </a:xfrm>
          <a:prstGeom prst="rect">
            <a:avLst/>
          </a:prstGeom>
        </p:spPr>
      </p:pic>
    </p:spTree>
    <p:extLst>
      <p:ext uri="{BB962C8B-B14F-4D97-AF65-F5344CB8AC3E}">
        <p14:creationId xmlns:p14="http://schemas.microsoft.com/office/powerpoint/2010/main" val="4443127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2B79E-363C-FD9F-8359-F99A0851918F}"/>
              </a:ext>
            </a:extLst>
          </p:cNvPr>
          <p:cNvSpPr txBox="1"/>
          <p:nvPr/>
        </p:nvSpPr>
        <p:spPr>
          <a:xfrm>
            <a:off x="275208" y="-62144"/>
            <a:ext cx="6737742"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 can start to work towards making this more publication ready…</a:t>
            </a:r>
          </a:p>
          <a:p>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52ED08D-904A-0452-1A2E-893482FBA1D5}"/>
              </a:ext>
            </a:extLst>
          </p:cNvPr>
          <p:cNvSpPr txBox="1"/>
          <p:nvPr/>
        </p:nvSpPr>
        <p:spPr>
          <a:xfrm>
            <a:off x="295177" y="46667"/>
            <a:ext cx="5949105" cy="6549440"/>
          </a:xfrm>
          <a:prstGeom prst="rect">
            <a:avLst/>
          </a:prstGeom>
          <a:noFill/>
        </p:spPr>
        <p:txBody>
          <a:bodyPr wrap="square">
            <a:spAutoFit/>
          </a:bodyPr>
          <a:lstStyle/>
          <a:p>
            <a:endParaRPr lang="en-US" sz="1000" dirty="0">
              <a:latin typeface="Consolas" panose="020B0609020204030204" pitchFamily="49" charset="0"/>
            </a:endParaRPr>
          </a:p>
          <a:p>
            <a:pPr algn="l"/>
            <a:r>
              <a:rPr lang="en-US" sz="1000" dirty="0">
                <a:latin typeface="Consolas" panose="020B0609020204030204" pitchFamily="49" charset="0"/>
              </a:rPr>
              <a:t>library("</a:t>
            </a:r>
            <a:r>
              <a:rPr lang="en-US" sz="1000" u="sng" dirty="0">
                <a:solidFill>
                  <a:srgbClr val="000000"/>
                </a:solidFill>
                <a:latin typeface="Consolas" panose="020B0609020204030204" pitchFamily="49" charset="0"/>
              </a:rPr>
              <a:t>vegan")</a:t>
            </a:r>
          </a:p>
          <a:p>
            <a:pPr algn="l"/>
            <a:r>
              <a:rPr lang="en-US" sz="1000" dirty="0" err="1">
                <a:latin typeface="Consolas" panose="020B0609020204030204" pitchFamily="49" charset="0"/>
              </a:rPr>
              <a:t>inFile</a:t>
            </a:r>
            <a:r>
              <a:rPr lang="en-US" sz="1000" dirty="0">
                <a:latin typeface="Consolas" panose="020B0609020204030204" pitchFamily="49" charset="0"/>
              </a:rPr>
              <a:t> &lt;- "C:\\query\\stream_abundance_table_genus.txt"</a:t>
            </a:r>
          </a:p>
          <a:p>
            <a:pPr algn="l"/>
            <a:endParaRPr lang="en-US" sz="1000" dirty="0">
              <a:latin typeface="Consolas" panose="020B0609020204030204" pitchFamily="49" charset="0"/>
            </a:endParaRPr>
          </a:p>
          <a:p>
            <a:pPr algn="l"/>
            <a:r>
              <a:rPr lang="en-US" sz="1000" dirty="0" err="1">
                <a:latin typeface="Consolas" panose="020B0609020204030204" pitchFamily="49" charset="0"/>
              </a:rPr>
              <a:t>myT</a:t>
            </a:r>
            <a:r>
              <a:rPr lang="en-US" sz="1000" dirty="0">
                <a:latin typeface="Consolas" panose="020B0609020204030204" pitchFamily="49" charset="0"/>
              </a:rPr>
              <a:t> &lt;- </a:t>
            </a:r>
            <a:r>
              <a:rPr lang="en-US" sz="1000" dirty="0" err="1">
                <a:latin typeface="Consolas" panose="020B0609020204030204" pitchFamily="49" charset="0"/>
              </a:rPr>
              <a:t>read.table</a:t>
            </a:r>
            <a:r>
              <a:rPr lang="en-US" sz="1000" dirty="0">
                <a:latin typeface="Consolas" panose="020B0609020204030204" pitchFamily="49" charset="0"/>
              </a:rPr>
              <a:t>(</a:t>
            </a:r>
            <a:r>
              <a:rPr lang="en-US" sz="1000" dirty="0" err="1">
                <a:latin typeface="Consolas" panose="020B0609020204030204" pitchFamily="49" charset="0"/>
              </a:rPr>
              <a:t>inFile</a:t>
            </a:r>
            <a:r>
              <a:rPr lang="en-US" sz="1000" dirty="0">
                <a:latin typeface="Consolas" panose="020B0609020204030204" pitchFamily="49" charset="0"/>
              </a:rPr>
              <a:t>, </a:t>
            </a:r>
            <a:r>
              <a:rPr lang="en-US" sz="1000" u="sng" dirty="0" err="1">
                <a:solidFill>
                  <a:srgbClr val="000000"/>
                </a:solidFill>
                <a:latin typeface="Consolas" panose="020B0609020204030204" pitchFamily="49" charset="0"/>
              </a:rPr>
              <a:t>sep</a:t>
            </a:r>
            <a:r>
              <a:rPr lang="en-US" sz="1000" u="sng" dirty="0">
                <a:solidFill>
                  <a:srgbClr val="000000"/>
                </a:solidFill>
                <a:latin typeface="Consolas" panose="020B0609020204030204" pitchFamily="49" charset="0"/>
              </a:rPr>
              <a:t>="\t", header=</a:t>
            </a:r>
            <a:r>
              <a:rPr lang="en-US" sz="1000" u="sng" dirty="0" err="1">
                <a:solidFill>
                  <a:srgbClr val="000000"/>
                </a:solidFill>
                <a:latin typeface="Consolas" panose="020B0609020204030204" pitchFamily="49" charset="0"/>
              </a:rPr>
              <a:t>TRUE,row.names</a:t>
            </a:r>
            <a:r>
              <a:rPr lang="en-US" sz="1000" u="sng" dirty="0">
                <a:solidFill>
                  <a:srgbClr val="000000"/>
                </a:solidFill>
                <a:latin typeface="Consolas" panose="020B0609020204030204" pitchFamily="49" charset="0"/>
              </a:rPr>
              <a:t>=1)</a:t>
            </a:r>
          </a:p>
          <a:p>
            <a:pPr algn="l"/>
            <a:endParaRPr lang="en-US" sz="1000" dirty="0">
              <a:latin typeface="Consolas" panose="020B0609020204030204" pitchFamily="49" charset="0"/>
            </a:endParaRPr>
          </a:p>
          <a:p>
            <a:pPr algn="l"/>
            <a:r>
              <a:rPr lang="en-US" sz="1000" dirty="0" err="1">
                <a:latin typeface="Consolas" panose="020B0609020204030204" pitchFamily="49" charset="0"/>
              </a:rPr>
              <a:t>myTData</a:t>
            </a:r>
            <a:r>
              <a:rPr lang="en-US" sz="1000" dirty="0">
                <a:latin typeface="Consolas" panose="020B0609020204030204" pitchFamily="49" charset="0"/>
              </a:rPr>
              <a:t> &lt;- t(</a:t>
            </a:r>
            <a:r>
              <a:rPr lang="en-US" sz="1000" dirty="0" err="1">
                <a:latin typeface="Consolas" panose="020B0609020204030204" pitchFamily="49" charset="0"/>
              </a:rPr>
              <a:t>myT</a:t>
            </a:r>
            <a:r>
              <a:rPr lang="en-US" sz="1000" dirty="0">
                <a:latin typeface="Consolas" panose="020B0609020204030204" pitchFamily="49" charset="0"/>
              </a:rPr>
              <a:t>)</a:t>
            </a:r>
          </a:p>
          <a:p>
            <a:pPr algn="l"/>
            <a:endParaRPr lang="en-US" sz="1000" dirty="0">
              <a:latin typeface="Consolas" panose="020B0609020204030204" pitchFamily="49" charset="0"/>
            </a:endParaRPr>
          </a:p>
          <a:p>
            <a:pPr algn="l"/>
            <a:r>
              <a:rPr lang="en-US" sz="1000" dirty="0">
                <a:latin typeface="Consolas" panose="020B0609020204030204" pitchFamily="49" charset="0"/>
              </a:rPr>
              <a:t>categories &lt;- c()</a:t>
            </a:r>
          </a:p>
          <a:p>
            <a:pPr algn="l"/>
            <a:r>
              <a:rPr lang="en-US" sz="1000" dirty="0">
                <a:latin typeface="Consolas" panose="020B0609020204030204" pitchFamily="49" charset="0"/>
              </a:rPr>
              <a:t>colors &lt;- vector()</a:t>
            </a:r>
          </a:p>
          <a:p>
            <a:pPr algn="l"/>
            <a:endParaRPr lang="en-US" sz="1000" dirty="0">
              <a:latin typeface="Consolas" panose="020B0609020204030204" pitchFamily="49" charset="0"/>
            </a:endParaRPr>
          </a:p>
          <a:p>
            <a:pPr algn="l"/>
            <a:r>
              <a:rPr lang="en-US" sz="1000" dirty="0">
                <a:latin typeface="Consolas" panose="020B0609020204030204" pitchFamily="49" charset="0"/>
              </a:rPr>
              <a:t>for ( </a:t>
            </a:r>
            <a:r>
              <a:rPr lang="en-US" sz="1000" dirty="0" err="1">
                <a:latin typeface="Consolas" panose="020B0609020204030204" pitchFamily="49" charset="0"/>
              </a:rPr>
              <a:t>i</a:t>
            </a:r>
            <a:r>
              <a:rPr lang="en-US" sz="1000" dirty="0">
                <a:latin typeface="Consolas" panose="020B0609020204030204" pitchFamily="49" charset="0"/>
              </a:rPr>
              <a:t> in 1:12 ) </a:t>
            </a:r>
          </a:p>
          <a:p>
            <a:pPr algn="l"/>
            <a:r>
              <a:rPr lang="en-US" sz="1000" dirty="0">
                <a:latin typeface="Consolas" panose="020B0609020204030204" pitchFamily="49" charset="0"/>
              </a:rPr>
              <a:t>{</a:t>
            </a:r>
          </a:p>
          <a:p>
            <a:pPr algn="l"/>
            <a:r>
              <a:rPr lang="pt-BR" sz="1000" dirty="0">
                <a:latin typeface="Consolas" panose="020B0609020204030204" pitchFamily="49" charset="0"/>
              </a:rPr>
              <a:t>categories[i] &lt;- </a:t>
            </a:r>
            <a:r>
              <a:rPr lang="pt-BR" sz="1000" u="sng" dirty="0">
                <a:solidFill>
                  <a:srgbClr val="000000"/>
                </a:solidFill>
                <a:latin typeface="Consolas" panose="020B0609020204030204" pitchFamily="49" charset="0"/>
              </a:rPr>
              <a:t>substr(row.names(myTData)[i], 1, 3)</a:t>
            </a:r>
          </a:p>
          <a:p>
            <a:pPr algn="l"/>
            <a:endParaRPr lang="en-US" sz="1000" dirty="0">
              <a:latin typeface="Consolas" panose="020B0609020204030204" pitchFamily="49" charset="0"/>
            </a:endParaRPr>
          </a:p>
          <a:p>
            <a:pPr algn="l"/>
            <a:r>
              <a:rPr lang="en-US" sz="1000" dirty="0">
                <a:latin typeface="Consolas" panose="020B0609020204030204" pitchFamily="49" charset="0"/>
              </a:rPr>
              <a:t>if( </a:t>
            </a:r>
            <a:r>
              <a:rPr lang="en-US" sz="1000" dirty="0" err="1">
                <a:latin typeface="Consolas" panose="020B0609020204030204" pitchFamily="49" charset="0"/>
              </a:rPr>
              <a:t>i</a:t>
            </a:r>
            <a:r>
              <a:rPr lang="en-US" sz="1000" dirty="0">
                <a:latin typeface="Consolas" panose="020B0609020204030204" pitchFamily="49" charset="0"/>
              </a:rPr>
              <a:t> &gt;= 1 &amp; </a:t>
            </a:r>
            <a:r>
              <a:rPr lang="en-US" sz="1000" dirty="0" err="1">
                <a:latin typeface="Consolas" panose="020B0609020204030204" pitchFamily="49" charset="0"/>
              </a:rPr>
              <a:t>i</a:t>
            </a:r>
            <a:r>
              <a:rPr lang="en-US" sz="1000" dirty="0">
                <a:latin typeface="Consolas" panose="020B0609020204030204" pitchFamily="49" charset="0"/>
              </a:rPr>
              <a:t> &lt;= 3 ) </a:t>
            </a:r>
          </a:p>
          <a:p>
            <a:pPr algn="l"/>
            <a:r>
              <a:rPr lang="en-US" sz="1000" dirty="0">
                <a:latin typeface="Consolas" panose="020B0609020204030204" pitchFamily="49" charset="0"/>
              </a:rPr>
              <a:t>{</a:t>
            </a:r>
          </a:p>
          <a:p>
            <a:pPr algn="l"/>
            <a:r>
              <a:rPr lang="en-US" sz="1000" dirty="0">
                <a:latin typeface="Consolas" panose="020B0609020204030204" pitchFamily="49" charset="0"/>
              </a:rPr>
              <a:t>colors[</a:t>
            </a:r>
            <a:r>
              <a:rPr lang="en-US" sz="1000" dirty="0" err="1">
                <a:latin typeface="Consolas" panose="020B0609020204030204" pitchFamily="49" charset="0"/>
              </a:rPr>
              <a:t>i</a:t>
            </a:r>
            <a:r>
              <a:rPr lang="en-US" sz="1000" dirty="0">
                <a:latin typeface="Consolas" panose="020B0609020204030204" pitchFamily="49" charset="0"/>
              </a:rPr>
              <a:t>] = "red"</a:t>
            </a:r>
          </a:p>
          <a:p>
            <a:pPr algn="l"/>
            <a:r>
              <a:rPr lang="en-US" sz="1000" dirty="0">
                <a:latin typeface="Consolas" panose="020B0609020204030204" pitchFamily="49" charset="0"/>
              </a:rPr>
              <a:t>}</a:t>
            </a:r>
          </a:p>
          <a:p>
            <a:pPr algn="l"/>
            <a:r>
              <a:rPr lang="en-US" sz="1000" dirty="0">
                <a:latin typeface="Consolas" panose="020B0609020204030204" pitchFamily="49" charset="0"/>
              </a:rPr>
              <a:t>else if ( </a:t>
            </a:r>
            <a:r>
              <a:rPr lang="en-US" sz="1000" dirty="0" err="1">
                <a:latin typeface="Consolas" panose="020B0609020204030204" pitchFamily="49" charset="0"/>
              </a:rPr>
              <a:t>i</a:t>
            </a:r>
            <a:r>
              <a:rPr lang="en-US" sz="1000" dirty="0">
                <a:latin typeface="Consolas" panose="020B0609020204030204" pitchFamily="49" charset="0"/>
              </a:rPr>
              <a:t> &gt;=4 &amp; </a:t>
            </a:r>
            <a:r>
              <a:rPr lang="en-US" sz="1000" dirty="0" err="1">
                <a:latin typeface="Consolas" panose="020B0609020204030204" pitchFamily="49" charset="0"/>
              </a:rPr>
              <a:t>i</a:t>
            </a:r>
            <a:r>
              <a:rPr lang="en-US" sz="1000" dirty="0">
                <a:latin typeface="Consolas" panose="020B0609020204030204" pitchFamily="49" charset="0"/>
              </a:rPr>
              <a:t> &lt;=6 )</a:t>
            </a:r>
          </a:p>
          <a:p>
            <a:pPr algn="l"/>
            <a:r>
              <a:rPr lang="en-US" sz="1000" dirty="0">
                <a:latin typeface="Consolas" panose="020B0609020204030204" pitchFamily="49" charset="0"/>
              </a:rPr>
              <a:t>{</a:t>
            </a:r>
          </a:p>
          <a:p>
            <a:pPr algn="l"/>
            <a:r>
              <a:rPr lang="en-US" sz="1000" dirty="0">
                <a:latin typeface="Consolas" panose="020B0609020204030204" pitchFamily="49" charset="0"/>
              </a:rPr>
              <a:t>colors[</a:t>
            </a:r>
            <a:r>
              <a:rPr lang="en-US" sz="1000" dirty="0" err="1">
                <a:latin typeface="Consolas" panose="020B0609020204030204" pitchFamily="49" charset="0"/>
              </a:rPr>
              <a:t>i</a:t>
            </a:r>
            <a:r>
              <a:rPr lang="en-US" sz="1000" dirty="0">
                <a:latin typeface="Consolas" panose="020B0609020204030204" pitchFamily="49" charset="0"/>
              </a:rPr>
              <a:t>] = "blue" </a:t>
            </a:r>
          </a:p>
          <a:p>
            <a:pPr algn="l"/>
            <a:r>
              <a:rPr lang="en-US" sz="1000" dirty="0">
                <a:latin typeface="Consolas" panose="020B0609020204030204" pitchFamily="49" charset="0"/>
              </a:rPr>
              <a:t>}</a:t>
            </a:r>
          </a:p>
          <a:p>
            <a:pPr algn="l"/>
            <a:r>
              <a:rPr lang="en-US" sz="1000" dirty="0">
                <a:latin typeface="Consolas" panose="020B0609020204030204" pitchFamily="49" charset="0"/>
              </a:rPr>
              <a:t>else if ( </a:t>
            </a:r>
            <a:r>
              <a:rPr lang="en-US" sz="1000" dirty="0" err="1">
                <a:latin typeface="Consolas" panose="020B0609020204030204" pitchFamily="49" charset="0"/>
              </a:rPr>
              <a:t>i</a:t>
            </a:r>
            <a:r>
              <a:rPr lang="en-US" sz="1000" dirty="0">
                <a:latin typeface="Consolas" panose="020B0609020204030204" pitchFamily="49" charset="0"/>
              </a:rPr>
              <a:t> &gt;=7 &amp; </a:t>
            </a:r>
            <a:r>
              <a:rPr lang="en-US" sz="1000" dirty="0" err="1">
                <a:latin typeface="Consolas" panose="020B0609020204030204" pitchFamily="49" charset="0"/>
              </a:rPr>
              <a:t>i</a:t>
            </a:r>
            <a:r>
              <a:rPr lang="en-US" sz="1000" dirty="0">
                <a:latin typeface="Consolas" panose="020B0609020204030204" pitchFamily="49" charset="0"/>
              </a:rPr>
              <a:t> &lt;=9 ) </a:t>
            </a:r>
          </a:p>
          <a:p>
            <a:pPr algn="l"/>
            <a:r>
              <a:rPr lang="en-US" sz="1000" dirty="0">
                <a:latin typeface="Consolas" panose="020B0609020204030204" pitchFamily="49" charset="0"/>
              </a:rPr>
              <a:t>{</a:t>
            </a:r>
          </a:p>
          <a:p>
            <a:pPr algn="l"/>
            <a:r>
              <a:rPr lang="en-US" sz="1000" dirty="0">
                <a:latin typeface="Consolas" panose="020B0609020204030204" pitchFamily="49" charset="0"/>
              </a:rPr>
              <a:t>colors[</a:t>
            </a:r>
            <a:r>
              <a:rPr lang="en-US" sz="1000" dirty="0" err="1">
                <a:latin typeface="Consolas" panose="020B0609020204030204" pitchFamily="49" charset="0"/>
              </a:rPr>
              <a:t>i</a:t>
            </a:r>
            <a:r>
              <a:rPr lang="en-US" sz="1000" dirty="0">
                <a:latin typeface="Consolas" panose="020B0609020204030204" pitchFamily="49" charset="0"/>
              </a:rPr>
              <a:t>] = "green"</a:t>
            </a:r>
          </a:p>
          <a:p>
            <a:pPr algn="l"/>
            <a:r>
              <a:rPr lang="en-US" sz="1000" dirty="0">
                <a:latin typeface="Consolas" panose="020B0609020204030204" pitchFamily="49" charset="0"/>
              </a:rPr>
              <a:t>}</a:t>
            </a:r>
          </a:p>
          <a:p>
            <a:pPr algn="l"/>
            <a:r>
              <a:rPr lang="en-US" sz="1000" dirty="0">
                <a:latin typeface="Consolas" panose="020B0609020204030204" pitchFamily="49" charset="0"/>
              </a:rPr>
              <a:t>else</a:t>
            </a:r>
          </a:p>
          <a:p>
            <a:pPr algn="l"/>
            <a:r>
              <a:rPr lang="en-US" sz="1000" dirty="0">
                <a:latin typeface="Consolas" panose="020B0609020204030204" pitchFamily="49" charset="0"/>
              </a:rPr>
              <a:t>{</a:t>
            </a:r>
          </a:p>
          <a:p>
            <a:pPr algn="l"/>
            <a:r>
              <a:rPr lang="en-US" sz="1000" dirty="0">
                <a:latin typeface="Consolas" panose="020B0609020204030204" pitchFamily="49" charset="0"/>
              </a:rPr>
              <a:t>colors[</a:t>
            </a:r>
            <a:r>
              <a:rPr lang="en-US" sz="1000" dirty="0" err="1">
                <a:latin typeface="Consolas" panose="020B0609020204030204" pitchFamily="49" charset="0"/>
              </a:rPr>
              <a:t>i</a:t>
            </a:r>
            <a:r>
              <a:rPr lang="en-US" sz="1000" dirty="0">
                <a:latin typeface="Consolas" panose="020B0609020204030204" pitchFamily="49" charset="0"/>
              </a:rPr>
              <a:t>] = "orange"</a:t>
            </a:r>
          </a:p>
          <a:p>
            <a:pPr algn="l"/>
            <a:r>
              <a:rPr lang="en-US" sz="1000" dirty="0">
                <a:latin typeface="Consolas" panose="020B0609020204030204" pitchFamily="49" charset="0"/>
              </a:rPr>
              <a:t>}</a:t>
            </a:r>
          </a:p>
          <a:p>
            <a:pPr algn="l"/>
            <a:r>
              <a:rPr lang="en-US" sz="1000" dirty="0">
                <a:latin typeface="Consolas" panose="020B0609020204030204" pitchFamily="49" charset="0"/>
              </a:rPr>
              <a:t>}</a:t>
            </a:r>
          </a:p>
          <a:p>
            <a:pPr algn="l"/>
            <a:endParaRPr lang="en-US" sz="1000" dirty="0">
              <a:latin typeface="Consolas" panose="020B0609020204030204" pitchFamily="49" charset="0"/>
            </a:endParaRPr>
          </a:p>
          <a:p>
            <a:pPr algn="l"/>
            <a:r>
              <a:rPr lang="en-US" sz="1000" dirty="0" err="1">
                <a:latin typeface="Consolas" panose="020B0609020204030204" pitchFamily="49" charset="0"/>
              </a:rPr>
              <a:t>myPCOA</a:t>
            </a:r>
            <a:r>
              <a:rPr lang="en-US" sz="1000" dirty="0">
                <a:latin typeface="Consolas" panose="020B0609020204030204" pitchFamily="49" charset="0"/>
              </a:rPr>
              <a:t> &lt;- </a:t>
            </a:r>
            <a:r>
              <a:rPr lang="en-US" sz="1000" u="sng" dirty="0" err="1">
                <a:solidFill>
                  <a:srgbClr val="000000"/>
                </a:solidFill>
                <a:latin typeface="Consolas" panose="020B0609020204030204" pitchFamily="49" charset="0"/>
              </a:rPr>
              <a:t>capscale</a:t>
            </a:r>
            <a:r>
              <a:rPr lang="en-US" sz="1000" u="sng" dirty="0">
                <a:solidFill>
                  <a:srgbClr val="000000"/>
                </a:solidFill>
                <a:latin typeface="Consolas" panose="020B0609020204030204" pitchFamily="49" charset="0"/>
              </a:rPr>
              <a:t>(myTData~1, distance="bray")</a:t>
            </a:r>
          </a:p>
          <a:p>
            <a:pPr algn="l"/>
            <a:r>
              <a:rPr lang="en-US" sz="1000" dirty="0" err="1">
                <a:latin typeface="Consolas" panose="020B0609020204030204" pitchFamily="49" charset="0"/>
              </a:rPr>
              <a:t>xAxisLab</a:t>
            </a:r>
            <a:r>
              <a:rPr lang="en-US" sz="1000" dirty="0">
                <a:latin typeface="Consolas" panose="020B0609020204030204" pitchFamily="49" charset="0"/>
              </a:rPr>
              <a:t> = paste0("PCoA1 (", format(100 * summary(</a:t>
            </a:r>
            <a:r>
              <a:rPr lang="en-US" sz="1000" dirty="0" err="1">
                <a:latin typeface="Consolas" panose="020B0609020204030204" pitchFamily="49" charset="0"/>
              </a:rPr>
              <a:t>myPCOA</a:t>
            </a:r>
            <a:r>
              <a:rPr lang="en-US" sz="1000" dirty="0">
                <a:latin typeface="Consolas" panose="020B0609020204030204" pitchFamily="49" charset="0"/>
              </a:rPr>
              <a:t>)$</a:t>
            </a:r>
            <a:r>
              <a:rPr lang="en-US" sz="1000" u="sng" dirty="0" err="1">
                <a:solidFill>
                  <a:srgbClr val="000000"/>
                </a:solidFill>
                <a:latin typeface="Consolas" panose="020B0609020204030204" pitchFamily="49" charset="0"/>
              </a:rPr>
              <a:t>cont$importance</a:t>
            </a:r>
            <a:r>
              <a:rPr lang="en-US" sz="1000" u="sng" dirty="0">
                <a:solidFill>
                  <a:srgbClr val="000000"/>
                </a:solidFill>
                <a:latin typeface="Consolas" panose="020B0609020204030204" pitchFamily="49" charset="0"/>
              </a:rPr>
              <a:t>[2],digits=3),"%)")</a:t>
            </a:r>
          </a:p>
          <a:p>
            <a:pPr algn="l"/>
            <a:r>
              <a:rPr lang="en-US" sz="1000" dirty="0" err="1">
                <a:latin typeface="Consolas" panose="020B0609020204030204" pitchFamily="49" charset="0"/>
              </a:rPr>
              <a:t>yAxisLab</a:t>
            </a:r>
            <a:r>
              <a:rPr lang="en-US" sz="1000" dirty="0">
                <a:latin typeface="Consolas" panose="020B0609020204030204" pitchFamily="49" charset="0"/>
              </a:rPr>
              <a:t> = paste0("PCoA2 (",format(100 * summary(</a:t>
            </a:r>
            <a:r>
              <a:rPr lang="en-US" sz="1000" dirty="0" err="1">
                <a:latin typeface="Consolas" panose="020B0609020204030204" pitchFamily="49" charset="0"/>
              </a:rPr>
              <a:t>myPCOA</a:t>
            </a:r>
            <a:r>
              <a:rPr lang="en-US" sz="1000" dirty="0">
                <a:latin typeface="Consolas" panose="020B0609020204030204" pitchFamily="49" charset="0"/>
              </a:rPr>
              <a:t>)$</a:t>
            </a:r>
            <a:r>
              <a:rPr lang="en-US" sz="1000" u="sng" dirty="0" err="1">
                <a:solidFill>
                  <a:srgbClr val="000000"/>
                </a:solidFill>
                <a:latin typeface="Consolas" panose="020B0609020204030204" pitchFamily="49" charset="0"/>
              </a:rPr>
              <a:t>cont$importance</a:t>
            </a:r>
            <a:r>
              <a:rPr lang="en-US" sz="1000" u="sng" dirty="0">
                <a:solidFill>
                  <a:srgbClr val="000000"/>
                </a:solidFill>
                <a:latin typeface="Consolas" panose="020B0609020204030204" pitchFamily="49" charset="0"/>
              </a:rPr>
              <a:t>[5],digits=3),"%)")</a:t>
            </a:r>
          </a:p>
          <a:p>
            <a:pPr algn="l"/>
            <a:endParaRPr lang="en-US" sz="1000" dirty="0">
              <a:latin typeface="Consolas" panose="020B0609020204030204" pitchFamily="49" charset="0"/>
            </a:endParaRPr>
          </a:p>
          <a:p>
            <a:pPr algn="l"/>
            <a:r>
              <a:rPr lang="en-US" sz="1000" dirty="0" err="1">
                <a:latin typeface="Consolas" panose="020B0609020204030204" pitchFamily="49" charset="0"/>
              </a:rPr>
              <a:t>myPlot</a:t>
            </a:r>
            <a:r>
              <a:rPr lang="en-US" sz="1000" dirty="0">
                <a:latin typeface="Consolas" panose="020B0609020204030204" pitchFamily="49" charset="0"/>
              </a:rPr>
              <a:t> &lt;- </a:t>
            </a:r>
            <a:r>
              <a:rPr lang="en-US" sz="1000" u="sng" dirty="0" err="1">
                <a:solidFill>
                  <a:srgbClr val="000000"/>
                </a:solidFill>
                <a:latin typeface="Consolas" panose="020B0609020204030204" pitchFamily="49" charset="0"/>
              </a:rPr>
              <a:t>ordiplot</a:t>
            </a:r>
            <a:r>
              <a:rPr lang="en-US" sz="1000" u="sng" dirty="0">
                <a:solidFill>
                  <a:srgbClr val="000000"/>
                </a:solidFill>
                <a:latin typeface="Consolas" panose="020B0609020204030204" pitchFamily="49" charset="0"/>
              </a:rPr>
              <a:t>(</a:t>
            </a:r>
            <a:r>
              <a:rPr lang="en-US" sz="1000" u="sng" dirty="0" err="1">
                <a:solidFill>
                  <a:srgbClr val="000000"/>
                </a:solidFill>
                <a:latin typeface="Consolas" panose="020B0609020204030204" pitchFamily="49" charset="0"/>
              </a:rPr>
              <a:t>myPCOA,choices</a:t>
            </a:r>
            <a:r>
              <a:rPr lang="en-US" sz="1000" u="sng" dirty="0">
                <a:solidFill>
                  <a:srgbClr val="000000"/>
                </a:solidFill>
                <a:latin typeface="Consolas" panose="020B0609020204030204" pitchFamily="49" charset="0"/>
              </a:rPr>
              <a:t>=c(1,2),type="none",</a:t>
            </a:r>
            <a:r>
              <a:rPr lang="en-US" sz="1000" u="sng" dirty="0" err="1">
                <a:solidFill>
                  <a:srgbClr val="000000"/>
                </a:solidFill>
                <a:latin typeface="Consolas" panose="020B0609020204030204" pitchFamily="49" charset="0"/>
              </a:rPr>
              <a:t>cex.lab</a:t>
            </a:r>
            <a:r>
              <a:rPr lang="en-US" sz="1000" u="sng" dirty="0">
                <a:solidFill>
                  <a:srgbClr val="000000"/>
                </a:solidFill>
                <a:latin typeface="Consolas" panose="020B0609020204030204" pitchFamily="49" charset="0"/>
              </a:rPr>
              <a:t>=1.2,xlab= </a:t>
            </a:r>
            <a:r>
              <a:rPr lang="en-US" sz="1000" u="sng" dirty="0" err="1">
                <a:solidFill>
                  <a:srgbClr val="000000"/>
                </a:solidFill>
                <a:latin typeface="Consolas" panose="020B0609020204030204" pitchFamily="49" charset="0"/>
              </a:rPr>
              <a:t>xAxisLab</a:t>
            </a:r>
            <a:r>
              <a:rPr lang="en-US" sz="1000" u="sng" dirty="0">
                <a:solidFill>
                  <a:srgbClr val="000000"/>
                </a:solidFill>
                <a:latin typeface="Consolas" panose="020B0609020204030204" pitchFamily="49" charset="0"/>
              </a:rPr>
              <a:t>, </a:t>
            </a:r>
            <a:r>
              <a:rPr lang="en-US" sz="1000" u="sng" dirty="0" err="1">
                <a:solidFill>
                  <a:srgbClr val="000000"/>
                </a:solidFill>
                <a:latin typeface="Consolas" panose="020B0609020204030204" pitchFamily="49" charset="0"/>
              </a:rPr>
              <a:t>ylab</a:t>
            </a:r>
            <a:r>
              <a:rPr lang="en-US" sz="1000" u="sng" dirty="0">
                <a:solidFill>
                  <a:srgbClr val="000000"/>
                </a:solidFill>
                <a:latin typeface="Consolas" panose="020B0609020204030204" pitchFamily="49" charset="0"/>
              </a:rPr>
              <a:t> = </a:t>
            </a:r>
            <a:r>
              <a:rPr lang="en-US" sz="1000" u="sng" dirty="0" err="1">
                <a:solidFill>
                  <a:srgbClr val="000000"/>
                </a:solidFill>
                <a:latin typeface="Consolas" panose="020B0609020204030204" pitchFamily="49" charset="0"/>
              </a:rPr>
              <a:t>yAxisLab</a:t>
            </a:r>
            <a:r>
              <a:rPr lang="en-US" sz="1000" u="sng" dirty="0">
                <a:solidFill>
                  <a:srgbClr val="000000"/>
                </a:solidFill>
                <a:latin typeface="Consolas" panose="020B0609020204030204" pitchFamily="49" charset="0"/>
              </a:rPr>
              <a:t>)</a:t>
            </a:r>
          </a:p>
          <a:p>
            <a:pPr algn="l"/>
            <a:r>
              <a:rPr lang="en-US" sz="1000" dirty="0">
                <a:latin typeface="Consolas" panose="020B0609020204030204" pitchFamily="49" charset="0"/>
              </a:rPr>
              <a:t>points(</a:t>
            </a:r>
            <a:r>
              <a:rPr lang="en-US" sz="1000" dirty="0" err="1">
                <a:latin typeface="Consolas" panose="020B0609020204030204" pitchFamily="49" charset="0"/>
              </a:rPr>
              <a:t>myPlot</a:t>
            </a:r>
            <a:r>
              <a:rPr lang="en-US" sz="1000" dirty="0">
                <a:latin typeface="Consolas" panose="020B0609020204030204" pitchFamily="49" charset="0"/>
              </a:rPr>
              <a:t>,"sites",</a:t>
            </a:r>
            <a:r>
              <a:rPr lang="en-US" sz="1000" u="sng" dirty="0" err="1">
                <a:solidFill>
                  <a:srgbClr val="000000"/>
                </a:solidFill>
                <a:latin typeface="Consolas" panose="020B0609020204030204" pitchFamily="49" charset="0"/>
              </a:rPr>
              <a:t>pch</a:t>
            </a:r>
            <a:r>
              <a:rPr lang="en-US" sz="1000" u="sng" dirty="0">
                <a:solidFill>
                  <a:srgbClr val="000000"/>
                </a:solidFill>
                <a:latin typeface="Consolas" panose="020B0609020204030204" pitchFamily="49" charset="0"/>
              </a:rPr>
              <a:t>=16,cex=2.5,col=</a:t>
            </a:r>
            <a:r>
              <a:rPr lang="en-US" sz="1000" u="sng" dirty="0" err="1">
                <a:solidFill>
                  <a:srgbClr val="000000"/>
                </a:solidFill>
                <a:latin typeface="Consolas" panose="020B0609020204030204" pitchFamily="49" charset="0"/>
              </a:rPr>
              <a:t>adjustcolor</a:t>
            </a:r>
            <a:r>
              <a:rPr lang="en-US" sz="1000" u="sng" dirty="0">
                <a:solidFill>
                  <a:srgbClr val="000000"/>
                </a:solidFill>
                <a:latin typeface="Consolas" panose="020B0609020204030204" pitchFamily="49" charset="0"/>
              </a:rPr>
              <a:t>(colors, </a:t>
            </a:r>
            <a:r>
              <a:rPr lang="en-US" sz="1000" u="sng" dirty="0" err="1">
                <a:solidFill>
                  <a:srgbClr val="000000"/>
                </a:solidFill>
                <a:latin typeface="Consolas" panose="020B0609020204030204" pitchFamily="49" charset="0"/>
              </a:rPr>
              <a:t>alpha.f</a:t>
            </a:r>
            <a:r>
              <a:rPr lang="en-US" sz="1000" u="sng" dirty="0">
                <a:solidFill>
                  <a:srgbClr val="000000"/>
                </a:solidFill>
                <a:latin typeface="Consolas" panose="020B0609020204030204" pitchFamily="49" charset="0"/>
              </a:rPr>
              <a:t> = 0.2))</a:t>
            </a:r>
          </a:p>
        </p:txBody>
      </p:sp>
      <p:sp>
        <p:nvSpPr>
          <p:cNvPr id="8" name="TextBox 7">
            <a:extLst>
              <a:ext uri="{FF2B5EF4-FFF2-40B4-BE49-F238E27FC236}">
                <a16:creationId xmlns:a16="http://schemas.microsoft.com/office/drawing/2014/main" id="{729411BB-37B1-C135-C6BE-19306C2DA849}"/>
              </a:ext>
            </a:extLst>
          </p:cNvPr>
          <p:cNvSpPr txBox="1"/>
          <p:nvPr/>
        </p:nvSpPr>
        <p:spPr>
          <a:xfrm>
            <a:off x="189754" y="6534834"/>
            <a:ext cx="11138152" cy="369332"/>
          </a:xfrm>
          <a:prstGeom prst="rect">
            <a:avLst/>
          </a:prstGeom>
          <a:noFill/>
        </p:spPr>
        <p:txBody>
          <a:bodyPr wrap="square">
            <a:spAutoFit/>
          </a:bodyPr>
          <a:lstStyle/>
          <a:p>
            <a:r>
              <a:rPr lang="en-US" dirty="0"/>
              <a:t>https://github.com/afodor/metagenomicsTools/blob/master/src/scripts/classQueryExamples/quickPCOA.txt</a:t>
            </a:r>
          </a:p>
        </p:txBody>
      </p:sp>
      <p:pic>
        <p:nvPicPr>
          <p:cNvPr id="13" name="Picture 12">
            <a:extLst>
              <a:ext uri="{FF2B5EF4-FFF2-40B4-BE49-F238E27FC236}">
                <a16:creationId xmlns:a16="http://schemas.microsoft.com/office/drawing/2014/main" id="{DAD06A32-7B22-C0A4-9041-853F61C9DD28}"/>
              </a:ext>
            </a:extLst>
          </p:cNvPr>
          <p:cNvPicPr>
            <a:picLocks noChangeAspect="1"/>
          </p:cNvPicPr>
          <p:nvPr/>
        </p:nvPicPr>
        <p:blipFill>
          <a:blip r:embed="rId2"/>
          <a:stretch>
            <a:fillRect/>
          </a:stretch>
        </p:blipFill>
        <p:spPr>
          <a:xfrm>
            <a:off x="5683188" y="197852"/>
            <a:ext cx="5191957" cy="5184230"/>
          </a:xfrm>
          <a:prstGeom prst="rect">
            <a:avLst/>
          </a:prstGeom>
        </p:spPr>
      </p:pic>
    </p:spTree>
    <p:extLst>
      <p:ext uri="{BB962C8B-B14F-4D97-AF65-F5344CB8AC3E}">
        <p14:creationId xmlns:p14="http://schemas.microsoft.com/office/powerpoint/2010/main" val="33877374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EEE41-4D68-E2AB-926C-4D50072AB0FD}"/>
              </a:ext>
            </a:extLst>
          </p:cNvPr>
          <p:cNvSpPr txBox="1"/>
          <p:nvPr/>
        </p:nvSpPr>
        <p:spPr>
          <a:xfrm>
            <a:off x="435004" y="88776"/>
            <a:ext cx="333520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Here is a nice </a:t>
            </a:r>
            <a:r>
              <a:rPr lang="en-US">
                <a:latin typeface="Arial" panose="020B0604020202020204" pitchFamily="34" charset="0"/>
                <a:cs typeface="Arial" panose="020B0604020202020204" pitchFamily="34" charset="0"/>
              </a:rPr>
              <a:t>ChatGPT trick…</a:t>
            </a:r>
          </a:p>
        </p:txBody>
      </p:sp>
      <p:sp>
        <p:nvSpPr>
          <p:cNvPr id="6" name="TextBox 5">
            <a:extLst>
              <a:ext uri="{FF2B5EF4-FFF2-40B4-BE49-F238E27FC236}">
                <a16:creationId xmlns:a16="http://schemas.microsoft.com/office/drawing/2014/main" id="{4DFDD562-0B47-73CB-BDD1-28487AF18B70}"/>
              </a:ext>
            </a:extLst>
          </p:cNvPr>
          <p:cNvSpPr txBox="1"/>
          <p:nvPr/>
        </p:nvSpPr>
        <p:spPr>
          <a:xfrm>
            <a:off x="363982" y="524535"/>
            <a:ext cx="6054573" cy="5909310"/>
          </a:xfrm>
          <a:prstGeom prst="rect">
            <a:avLst/>
          </a:prstGeom>
          <a:noFill/>
        </p:spPr>
        <p:txBody>
          <a:bodyPr wrap="square">
            <a:spAutoFit/>
          </a:bodyPr>
          <a:lstStyle/>
          <a:p>
            <a:r>
              <a:rPr lang="en-US" b="0" i="0" dirty="0">
                <a:solidFill>
                  <a:srgbClr val="FF0000"/>
                </a:solidFill>
                <a:effectLst/>
                <a:highlight>
                  <a:srgbClr val="FFFFFF"/>
                </a:highlight>
                <a:latin typeface="Söhne"/>
              </a:rPr>
              <a:t>Given this code</a:t>
            </a:r>
            <a:r>
              <a:rPr lang="en-US" b="0" i="0" dirty="0">
                <a:solidFill>
                  <a:srgbClr val="0D0D0D"/>
                </a:solidFill>
                <a:effectLst/>
                <a:highlight>
                  <a:srgbClr val="FFFFFF"/>
                </a:highlight>
                <a:latin typeface="Söhne"/>
              </a:rPr>
              <a:t>: </a:t>
            </a:r>
          </a:p>
          <a:p>
            <a:endParaRPr lang="en-US" dirty="0">
              <a:solidFill>
                <a:srgbClr val="0D0D0D"/>
              </a:solidFill>
              <a:highlight>
                <a:srgbClr val="FFFFFF"/>
              </a:highlight>
              <a:latin typeface="Söhne"/>
            </a:endParaRPr>
          </a:p>
          <a:p>
            <a:r>
              <a:rPr lang="en-US" b="0" i="0" dirty="0">
                <a:solidFill>
                  <a:srgbClr val="0D0D0D"/>
                </a:solidFill>
                <a:effectLst/>
                <a:highlight>
                  <a:srgbClr val="FFFFFF"/>
                </a:highlight>
                <a:latin typeface="Söhne"/>
              </a:rPr>
              <a:t>library("vegan") </a:t>
            </a:r>
            <a:r>
              <a:rPr lang="en-US" b="0" i="0" dirty="0" err="1">
                <a:solidFill>
                  <a:srgbClr val="0D0D0D"/>
                </a:solidFill>
                <a:effectLst/>
                <a:highlight>
                  <a:srgbClr val="FFFFFF"/>
                </a:highlight>
                <a:latin typeface="Söhne"/>
              </a:rPr>
              <a:t>inFile</a:t>
            </a:r>
            <a:r>
              <a:rPr lang="en-US" b="0" i="0" dirty="0">
                <a:solidFill>
                  <a:srgbClr val="0D0D0D"/>
                </a:solidFill>
                <a:effectLst/>
                <a:highlight>
                  <a:srgbClr val="FFFFFF"/>
                </a:highlight>
                <a:latin typeface="Söhne"/>
              </a:rPr>
              <a:t> &lt;- "C:\\query\\stream_abundance_table_genus.txt" </a:t>
            </a:r>
            <a:r>
              <a:rPr lang="en-US" b="0" i="0" dirty="0" err="1">
                <a:solidFill>
                  <a:srgbClr val="0D0D0D"/>
                </a:solidFill>
                <a:effectLst/>
                <a:highlight>
                  <a:srgbClr val="FFFFFF"/>
                </a:highlight>
                <a:latin typeface="Söhne"/>
              </a:rPr>
              <a:t>myT</a:t>
            </a:r>
            <a:r>
              <a:rPr lang="en-US" b="0" i="0" dirty="0">
                <a:solidFill>
                  <a:srgbClr val="0D0D0D"/>
                </a:solidFill>
                <a:effectLst/>
                <a:highlight>
                  <a:srgbClr val="FFFFFF"/>
                </a:highlight>
                <a:latin typeface="Söhne"/>
              </a:rPr>
              <a:t> &lt;- </a:t>
            </a:r>
            <a:r>
              <a:rPr lang="en-US" b="0" i="0" dirty="0" err="1">
                <a:solidFill>
                  <a:srgbClr val="0D0D0D"/>
                </a:solidFill>
                <a:effectLst/>
                <a:highlight>
                  <a:srgbClr val="FFFFFF"/>
                </a:highlight>
                <a:latin typeface="Söhne"/>
              </a:rPr>
              <a:t>read.table</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inFile</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sep</a:t>
            </a:r>
            <a:r>
              <a:rPr lang="en-US" b="0" i="0" dirty="0">
                <a:solidFill>
                  <a:srgbClr val="0D0D0D"/>
                </a:solidFill>
                <a:effectLst/>
                <a:highlight>
                  <a:srgbClr val="FFFFFF"/>
                </a:highlight>
                <a:latin typeface="Söhne"/>
              </a:rPr>
              <a:t>="\t", header=</a:t>
            </a:r>
            <a:r>
              <a:rPr lang="en-US" b="0" i="0" dirty="0" err="1">
                <a:solidFill>
                  <a:srgbClr val="0D0D0D"/>
                </a:solidFill>
                <a:effectLst/>
                <a:highlight>
                  <a:srgbClr val="FFFFFF"/>
                </a:highlight>
                <a:latin typeface="Söhne"/>
              </a:rPr>
              <a:t>TRUE,row.names</a:t>
            </a:r>
            <a:r>
              <a:rPr lang="en-US" b="0" i="0" dirty="0">
                <a:solidFill>
                  <a:srgbClr val="0D0D0D"/>
                </a:solidFill>
                <a:effectLst/>
                <a:highlight>
                  <a:srgbClr val="FFFFFF"/>
                </a:highlight>
                <a:latin typeface="Söhne"/>
              </a:rPr>
              <a:t>=1) </a:t>
            </a:r>
            <a:r>
              <a:rPr lang="en-US" b="0" i="0" dirty="0" err="1">
                <a:solidFill>
                  <a:srgbClr val="0D0D0D"/>
                </a:solidFill>
                <a:effectLst/>
                <a:highlight>
                  <a:srgbClr val="FFFFFF"/>
                </a:highlight>
                <a:latin typeface="Söhne"/>
              </a:rPr>
              <a:t>myTData</a:t>
            </a:r>
            <a:r>
              <a:rPr lang="en-US" b="0" i="0" dirty="0">
                <a:solidFill>
                  <a:srgbClr val="0D0D0D"/>
                </a:solidFill>
                <a:effectLst/>
                <a:highlight>
                  <a:srgbClr val="FFFFFF"/>
                </a:highlight>
                <a:latin typeface="Söhne"/>
              </a:rPr>
              <a:t> &lt;- t(</a:t>
            </a:r>
            <a:r>
              <a:rPr lang="en-US" b="0" i="0" dirty="0" err="1">
                <a:solidFill>
                  <a:srgbClr val="0D0D0D"/>
                </a:solidFill>
                <a:effectLst/>
                <a:highlight>
                  <a:srgbClr val="FFFFFF"/>
                </a:highlight>
                <a:latin typeface="Söhne"/>
              </a:rPr>
              <a:t>myT</a:t>
            </a:r>
            <a:r>
              <a:rPr lang="en-US" b="0" i="0" dirty="0">
                <a:solidFill>
                  <a:srgbClr val="0D0D0D"/>
                </a:solidFill>
                <a:effectLst/>
                <a:highlight>
                  <a:srgbClr val="FFFFFF"/>
                </a:highlight>
                <a:latin typeface="Söhne"/>
              </a:rPr>
              <a:t>) categories &lt;- c() colors &lt;- vector() for (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in 1:12 ) { categories[</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&lt;- </a:t>
            </a:r>
            <a:r>
              <a:rPr lang="en-US" b="0" i="0" dirty="0" err="1">
                <a:solidFill>
                  <a:srgbClr val="0D0D0D"/>
                </a:solidFill>
                <a:effectLst/>
                <a:highlight>
                  <a:srgbClr val="FFFFFF"/>
                </a:highlight>
                <a:latin typeface="Söhne"/>
              </a:rPr>
              <a:t>substr</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row.names</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myTData</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1, 3) if(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&gt;= 1 &amp;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&lt;= 3 ) { colors[</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 "red" } else if (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&gt;=4 &amp;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&lt;=6 ) { colors[</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 "blue" } else if (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&gt;=7 &amp; </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&lt;=9 ) { colors[</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 "green" } else { colors[</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 "orange" } } </a:t>
            </a:r>
            <a:r>
              <a:rPr lang="en-US" b="0" i="0" dirty="0" err="1">
                <a:solidFill>
                  <a:srgbClr val="0D0D0D"/>
                </a:solidFill>
                <a:effectLst/>
                <a:highlight>
                  <a:srgbClr val="FFFFFF"/>
                </a:highlight>
                <a:latin typeface="Söhne"/>
              </a:rPr>
              <a:t>myPCOA</a:t>
            </a:r>
            <a:r>
              <a:rPr lang="en-US" b="0" i="0" dirty="0">
                <a:solidFill>
                  <a:srgbClr val="0D0D0D"/>
                </a:solidFill>
                <a:effectLst/>
                <a:highlight>
                  <a:srgbClr val="FFFFFF"/>
                </a:highlight>
                <a:latin typeface="Söhne"/>
              </a:rPr>
              <a:t> &lt;- </a:t>
            </a:r>
            <a:r>
              <a:rPr lang="en-US" b="0" i="0" dirty="0" err="1">
                <a:solidFill>
                  <a:srgbClr val="0D0D0D"/>
                </a:solidFill>
                <a:effectLst/>
                <a:highlight>
                  <a:srgbClr val="FFFFFF"/>
                </a:highlight>
                <a:latin typeface="Söhne"/>
              </a:rPr>
              <a:t>capscale</a:t>
            </a:r>
            <a:r>
              <a:rPr lang="en-US" b="0" i="0" dirty="0">
                <a:solidFill>
                  <a:srgbClr val="0D0D0D"/>
                </a:solidFill>
                <a:effectLst/>
                <a:highlight>
                  <a:srgbClr val="FFFFFF"/>
                </a:highlight>
                <a:latin typeface="Söhne"/>
              </a:rPr>
              <a:t>(myTData~1, distance="bray") </a:t>
            </a:r>
            <a:r>
              <a:rPr lang="en-US" b="0" i="0" dirty="0" err="1">
                <a:solidFill>
                  <a:srgbClr val="0D0D0D"/>
                </a:solidFill>
                <a:effectLst/>
                <a:highlight>
                  <a:srgbClr val="FFFFFF"/>
                </a:highlight>
                <a:latin typeface="Söhne"/>
              </a:rPr>
              <a:t>xAxisLab</a:t>
            </a:r>
            <a:r>
              <a:rPr lang="en-US" b="0" i="0" dirty="0">
                <a:solidFill>
                  <a:srgbClr val="0D0D0D"/>
                </a:solidFill>
                <a:effectLst/>
                <a:highlight>
                  <a:srgbClr val="FFFFFF"/>
                </a:highlight>
                <a:latin typeface="Söhne"/>
              </a:rPr>
              <a:t> = paste0("PCoA1 (", format(100 * summary(</a:t>
            </a:r>
            <a:r>
              <a:rPr lang="en-US" b="0" i="0" dirty="0" err="1">
                <a:solidFill>
                  <a:srgbClr val="0D0D0D"/>
                </a:solidFill>
                <a:effectLst/>
                <a:highlight>
                  <a:srgbClr val="FFFFFF"/>
                </a:highlight>
                <a:latin typeface="Söhne"/>
              </a:rPr>
              <a:t>myPCOA</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cont$importance</a:t>
            </a:r>
            <a:r>
              <a:rPr lang="en-US" b="0" i="0" dirty="0">
                <a:solidFill>
                  <a:srgbClr val="0D0D0D"/>
                </a:solidFill>
                <a:effectLst/>
                <a:highlight>
                  <a:srgbClr val="FFFFFF"/>
                </a:highlight>
                <a:latin typeface="Söhne"/>
              </a:rPr>
              <a:t>[2],digits=3),"%)") </a:t>
            </a:r>
            <a:r>
              <a:rPr lang="en-US" b="0" i="0" dirty="0" err="1">
                <a:solidFill>
                  <a:srgbClr val="0D0D0D"/>
                </a:solidFill>
                <a:effectLst/>
                <a:highlight>
                  <a:srgbClr val="FFFFFF"/>
                </a:highlight>
                <a:latin typeface="Söhne"/>
              </a:rPr>
              <a:t>yAxisLab</a:t>
            </a:r>
            <a:r>
              <a:rPr lang="en-US" b="0" i="0" dirty="0">
                <a:solidFill>
                  <a:srgbClr val="0D0D0D"/>
                </a:solidFill>
                <a:effectLst/>
                <a:highlight>
                  <a:srgbClr val="FFFFFF"/>
                </a:highlight>
                <a:latin typeface="Söhne"/>
              </a:rPr>
              <a:t> = paste0("PCoA2 (",format(100 * summary(</a:t>
            </a:r>
            <a:r>
              <a:rPr lang="en-US" b="0" i="0" dirty="0" err="1">
                <a:solidFill>
                  <a:srgbClr val="0D0D0D"/>
                </a:solidFill>
                <a:effectLst/>
                <a:highlight>
                  <a:srgbClr val="FFFFFF"/>
                </a:highlight>
                <a:latin typeface="Söhne"/>
              </a:rPr>
              <a:t>myPCOA</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cont$importance</a:t>
            </a:r>
            <a:r>
              <a:rPr lang="en-US" b="0" i="0" dirty="0">
                <a:solidFill>
                  <a:srgbClr val="0D0D0D"/>
                </a:solidFill>
                <a:effectLst/>
                <a:highlight>
                  <a:srgbClr val="FFFFFF"/>
                </a:highlight>
                <a:latin typeface="Söhne"/>
              </a:rPr>
              <a:t>[5],digits=3),"%)") </a:t>
            </a:r>
            <a:r>
              <a:rPr lang="en-US" b="0" i="0" dirty="0" err="1">
                <a:solidFill>
                  <a:srgbClr val="0D0D0D"/>
                </a:solidFill>
                <a:effectLst/>
                <a:highlight>
                  <a:srgbClr val="FFFFFF"/>
                </a:highlight>
                <a:latin typeface="Söhne"/>
              </a:rPr>
              <a:t>myPlot</a:t>
            </a:r>
            <a:r>
              <a:rPr lang="en-US" b="0" i="0" dirty="0">
                <a:solidFill>
                  <a:srgbClr val="0D0D0D"/>
                </a:solidFill>
                <a:effectLst/>
                <a:highlight>
                  <a:srgbClr val="FFFFFF"/>
                </a:highlight>
                <a:latin typeface="Söhne"/>
              </a:rPr>
              <a:t> &lt;- </a:t>
            </a:r>
            <a:r>
              <a:rPr lang="en-US" b="0" i="0" dirty="0" err="1">
                <a:solidFill>
                  <a:srgbClr val="0D0D0D"/>
                </a:solidFill>
                <a:effectLst/>
                <a:highlight>
                  <a:srgbClr val="FFFFFF"/>
                </a:highlight>
                <a:latin typeface="Söhne"/>
              </a:rPr>
              <a:t>ordiplot</a:t>
            </a: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myPCOA,choices</a:t>
            </a:r>
            <a:r>
              <a:rPr lang="en-US" b="0" i="0" dirty="0">
                <a:solidFill>
                  <a:srgbClr val="0D0D0D"/>
                </a:solidFill>
                <a:effectLst/>
                <a:highlight>
                  <a:srgbClr val="FFFFFF"/>
                </a:highlight>
                <a:latin typeface="Söhne"/>
              </a:rPr>
              <a:t>=c(1,2),type="none",</a:t>
            </a:r>
            <a:r>
              <a:rPr lang="en-US" b="0" i="0" dirty="0" err="1">
                <a:solidFill>
                  <a:srgbClr val="0D0D0D"/>
                </a:solidFill>
                <a:effectLst/>
                <a:highlight>
                  <a:srgbClr val="FFFFFF"/>
                </a:highlight>
                <a:latin typeface="Söhne"/>
              </a:rPr>
              <a:t>cex.lab</a:t>
            </a:r>
            <a:r>
              <a:rPr lang="en-US" b="0" i="0" dirty="0">
                <a:solidFill>
                  <a:srgbClr val="0D0D0D"/>
                </a:solidFill>
                <a:effectLst/>
                <a:highlight>
                  <a:srgbClr val="FFFFFF"/>
                </a:highlight>
                <a:latin typeface="Söhne"/>
              </a:rPr>
              <a:t>=1.2,xlab= </a:t>
            </a:r>
            <a:r>
              <a:rPr lang="en-US" b="0" i="0" dirty="0" err="1">
                <a:solidFill>
                  <a:srgbClr val="0D0D0D"/>
                </a:solidFill>
                <a:effectLst/>
                <a:highlight>
                  <a:srgbClr val="FFFFFF"/>
                </a:highlight>
                <a:latin typeface="Söhne"/>
              </a:rPr>
              <a:t>xAxisLab</a:t>
            </a:r>
            <a:r>
              <a:rPr lang="en-US" b="0" i="0" dirty="0">
                <a:solidFill>
                  <a:srgbClr val="0D0D0D"/>
                </a:solidFill>
                <a:effectLst/>
                <a:highlight>
                  <a:srgbClr val="FFFFFF"/>
                </a:highlight>
                <a:latin typeface="Söhne"/>
              </a:rPr>
              <a:t>, </a:t>
            </a:r>
            <a:r>
              <a:rPr lang="en-US" b="0" i="0" dirty="0" err="1">
                <a:solidFill>
                  <a:srgbClr val="0D0D0D"/>
                </a:solidFill>
                <a:effectLst/>
                <a:highlight>
                  <a:srgbClr val="FFFFFF"/>
                </a:highlight>
                <a:latin typeface="Söhne"/>
              </a:rPr>
              <a:t>ylab</a:t>
            </a:r>
            <a:r>
              <a:rPr lang="en-US" b="0" i="0" dirty="0">
                <a:solidFill>
                  <a:srgbClr val="0D0D0D"/>
                </a:solidFill>
                <a:effectLst/>
                <a:highlight>
                  <a:srgbClr val="FFFFFF"/>
                </a:highlight>
                <a:latin typeface="Söhne"/>
              </a:rPr>
              <a:t> = </a:t>
            </a:r>
            <a:r>
              <a:rPr lang="en-US" b="0" i="0" dirty="0" err="1">
                <a:solidFill>
                  <a:srgbClr val="0D0D0D"/>
                </a:solidFill>
                <a:effectLst/>
                <a:highlight>
                  <a:srgbClr val="FFFFFF"/>
                </a:highlight>
                <a:latin typeface="Söhne"/>
              </a:rPr>
              <a:t>yAxisLab</a:t>
            </a:r>
            <a:r>
              <a:rPr lang="en-US" b="0" i="0" dirty="0">
                <a:solidFill>
                  <a:srgbClr val="0D0D0D"/>
                </a:solidFill>
                <a:effectLst/>
                <a:highlight>
                  <a:srgbClr val="FFFFFF"/>
                </a:highlight>
                <a:latin typeface="Söhne"/>
              </a:rPr>
              <a:t>) points(</a:t>
            </a:r>
            <a:r>
              <a:rPr lang="en-US" b="0" i="0" dirty="0" err="1">
                <a:solidFill>
                  <a:srgbClr val="0D0D0D"/>
                </a:solidFill>
                <a:effectLst/>
                <a:highlight>
                  <a:srgbClr val="FFFFFF"/>
                </a:highlight>
                <a:latin typeface="Söhne"/>
              </a:rPr>
              <a:t>myPlot</a:t>
            </a:r>
            <a:r>
              <a:rPr lang="en-US" b="0" i="0" dirty="0">
                <a:solidFill>
                  <a:srgbClr val="0D0D0D"/>
                </a:solidFill>
                <a:effectLst/>
                <a:highlight>
                  <a:srgbClr val="FFFFFF"/>
                </a:highlight>
                <a:latin typeface="Söhne"/>
              </a:rPr>
              <a:t>,"sites",</a:t>
            </a:r>
            <a:r>
              <a:rPr lang="en-US" b="0" i="0" dirty="0" err="1">
                <a:solidFill>
                  <a:srgbClr val="0D0D0D"/>
                </a:solidFill>
                <a:effectLst/>
                <a:highlight>
                  <a:srgbClr val="FFFFFF"/>
                </a:highlight>
                <a:latin typeface="Söhne"/>
              </a:rPr>
              <a:t>pch</a:t>
            </a:r>
            <a:r>
              <a:rPr lang="en-US" b="0" i="0" dirty="0">
                <a:solidFill>
                  <a:srgbClr val="0D0D0D"/>
                </a:solidFill>
                <a:effectLst/>
                <a:highlight>
                  <a:srgbClr val="FFFFFF"/>
                </a:highlight>
                <a:latin typeface="Söhne"/>
              </a:rPr>
              <a:t>=16,cex=2.5,col=</a:t>
            </a:r>
            <a:r>
              <a:rPr lang="en-US" b="0" i="0" dirty="0" err="1">
                <a:solidFill>
                  <a:srgbClr val="0D0D0D"/>
                </a:solidFill>
                <a:effectLst/>
                <a:highlight>
                  <a:srgbClr val="FFFFFF"/>
                </a:highlight>
                <a:latin typeface="Söhne"/>
              </a:rPr>
              <a:t>adjustcolor</a:t>
            </a:r>
            <a:r>
              <a:rPr lang="en-US" b="0" i="0" dirty="0">
                <a:solidFill>
                  <a:srgbClr val="0D0D0D"/>
                </a:solidFill>
                <a:effectLst/>
                <a:highlight>
                  <a:srgbClr val="FFFFFF"/>
                </a:highlight>
                <a:latin typeface="Söhne"/>
              </a:rPr>
              <a:t>(colors, </a:t>
            </a:r>
            <a:r>
              <a:rPr lang="en-US" b="0" i="0" dirty="0" err="1">
                <a:solidFill>
                  <a:srgbClr val="0D0D0D"/>
                </a:solidFill>
                <a:effectLst/>
                <a:highlight>
                  <a:srgbClr val="FFFFFF"/>
                </a:highlight>
                <a:latin typeface="Söhne"/>
              </a:rPr>
              <a:t>alpha.f</a:t>
            </a:r>
            <a:r>
              <a:rPr lang="en-US" b="0" i="0" dirty="0">
                <a:solidFill>
                  <a:srgbClr val="0D0D0D"/>
                </a:solidFill>
                <a:effectLst/>
                <a:highlight>
                  <a:srgbClr val="FFFFFF"/>
                </a:highlight>
                <a:latin typeface="Söhne"/>
              </a:rPr>
              <a:t> = 0.2))</a:t>
            </a:r>
          </a:p>
          <a:p>
            <a:endParaRPr lang="en-US" dirty="0">
              <a:solidFill>
                <a:srgbClr val="0D0D0D"/>
              </a:solidFill>
              <a:highlight>
                <a:srgbClr val="FFFFFF"/>
              </a:highlight>
              <a:latin typeface="Söhne"/>
            </a:endParaRPr>
          </a:p>
          <a:p>
            <a:r>
              <a:rPr lang="en-US" b="0" i="0" dirty="0">
                <a:solidFill>
                  <a:srgbClr val="FF0000"/>
                </a:solidFill>
                <a:effectLst/>
                <a:highlight>
                  <a:srgbClr val="FFFFFF"/>
                </a:highlight>
                <a:latin typeface="Söhne"/>
              </a:rPr>
              <a:t> add a legend to the plot</a:t>
            </a:r>
            <a:endParaRPr lang="en-US" dirty="0">
              <a:solidFill>
                <a:srgbClr val="FF0000"/>
              </a:solidFill>
            </a:endParaRPr>
          </a:p>
        </p:txBody>
      </p:sp>
      <p:pic>
        <p:nvPicPr>
          <p:cNvPr id="8" name="Picture 7">
            <a:extLst>
              <a:ext uri="{FF2B5EF4-FFF2-40B4-BE49-F238E27FC236}">
                <a16:creationId xmlns:a16="http://schemas.microsoft.com/office/drawing/2014/main" id="{5F6640CD-7CCA-BB4B-7DFD-DB4ECA1FF321}"/>
              </a:ext>
            </a:extLst>
          </p:cNvPr>
          <p:cNvPicPr>
            <a:picLocks noChangeAspect="1"/>
          </p:cNvPicPr>
          <p:nvPr/>
        </p:nvPicPr>
        <p:blipFill>
          <a:blip r:embed="rId2"/>
          <a:stretch>
            <a:fillRect/>
          </a:stretch>
        </p:blipFill>
        <p:spPr>
          <a:xfrm>
            <a:off x="6373318" y="254024"/>
            <a:ext cx="5472455" cy="5464311"/>
          </a:xfrm>
          <a:prstGeom prst="rect">
            <a:avLst/>
          </a:prstGeom>
        </p:spPr>
      </p:pic>
      <p:sp>
        <p:nvSpPr>
          <p:cNvPr id="9" name="TextBox 8">
            <a:extLst>
              <a:ext uri="{FF2B5EF4-FFF2-40B4-BE49-F238E27FC236}">
                <a16:creationId xmlns:a16="http://schemas.microsoft.com/office/drawing/2014/main" id="{9F0C0CBA-26C4-5D9F-C900-663C24C16564}"/>
              </a:ext>
            </a:extLst>
          </p:cNvPr>
          <p:cNvSpPr txBox="1"/>
          <p:nvPr/>
        </p:nvSpPr>
        <p:spPr>
          <a:xfrm>
            <a:off x="0" y="6381190"/>
            <a:ext cx="12453666" cy="646331"/>
          </a:xfrm>
          <a:prstGeom prst="rect">
            <a:avLst/>
          </a:prstGeom>
          <a:noFill/>
        </p:spPr>
        <p:txBody>
          <a:bodyPr wrap="none" rtlCol="0">
            <a:spAutoFit/>
          </a:bodyPr>
          <a:lstStyle/>
          <a:p>
            <a:r>
              <a:rPr lang="en-US" dirty="0"/>
              <a:t>ChatGPT successfully added the line </a:t>
            </a:r>
            <a:r>
              <a:rPr lang="en-US" b="0" i="0" dirty="0">
                <a:solidFill>
                  <a:srgbClr val="FFFFFF"/>
                </a:solidFill>
                <a:effectLst/>
                <a:highlight>
                  <a:srgbClr val="0D0D0D"/>
                </a:highlight>
                <a:latin typeface="Söhne Mono"/>
              </a:rPr>
              <a:t>legend(</a:t>
            </a:r>
            <a:r>
              <a:rPr lang="en-US" b="0" i="0" dirty="0">
                <a:solidFill>
                  <a:srgbClr val="00A67D"/>
                </a:solidFill>
                <a:effectLst/>
                <a:highlight>
                  <a:srgbClr val="0D0D0D"/>
                </a:highlight>
                <a:latin typeface="Söhne Mono"/>
              </a:rPr>
              <a:t>"</a:t>
            </a:r>
            <a:r>
              <a:rPr lang="en-US" b="0" i="0" dirty="0" err="1">
                <a:solidFill>
                  <a:srgbClr val="00A67D"/>
                </a:solidFill>
                <a:effectLst/>
                <a:highlight>
                  <a:srgbClr val="0D0D0D"/>
                </a:highlight>
                <a:latin typeface="Söhne Mono"/>
              </a:rPr>
              <a:t>topright</a:t>
            </a:r>
            <a:r>
              <a:rPr lang="en-US" b="0" i="0" dirty="0">
                <a:solidFill>
                  <a:srgbClr val="00A67D"/>
                </a:solidFill>
                <a:effectLst/>
                <a:highlight>
                  <a:srgbClr val="0D0D0D"/>
                </a:highlight>
                <a:latin typeface="Söhne Mono"/>
              </a:rPr>
              <a:t>"</a:t>
            </a:r>
            <a:r>
              <a:rPr lang="en-US" b="0" i="0" dirty="0">
                <a:solidFill>
                  <a:srgbClr val="FFFFFF"/>
                </a:solidFill>
                <a:effectLst/>
                <a:highlight>
                  <a:srgbClr val="0D0D0D"/>
                </a:highlight>
                <a:latin typeface="Söhne Mono"/>
              </a:rPr>
              <a:t>, legend = </a:t>
            </a:r>
            <a:r>
              <a:rPr lang="en-US" b="0" i="0" dirty="0" err="1">
                <a:solidFill>
                  <a:srgbClr val="FFFFFF"/>
                </a:solidFill>
                <a:effectLst/>
                <a:highlight>
                  <a:srgbClr val="0D0D0D"/>
                </a:highlight>
                <a:latin typeface="Söhne Mono"/>
              </a:rPr>
              <a:t>legend_labels</a:t>
            </a:r>
            <a:r>
              <a:rPr lang="en-US" b="0" i="0" dirty="0">
                <a:solidFill>
                  <a:srgbClr val="FFFFFF"/>
                </a:solidFill>
                <a:effectLst/>
                <a:highlight>
                  <a:srgbClr val="0D0D0D"/>
                </a:highlight>
                <a:latin typeface="Söhne Mono"/>
              </a:rPr>
              <a:t>, col = </a:t>
            </a:r>
            <a:r>
              <a:rPr lang="en-US" b="0" i="0" dirty="0" err="1">
                <a:solidFill>
                  <a:srgbClr val="FFFFFF"/>
                </a:solidFill>
                <a:effectLst/>
                <a:highlight>
                  <a:srgbClr val="0D0D0D"/>
                </a:highlight>
                <a:latin typeface="Söhne Mono"/>
              </a:rPr>
              <a:t>legend_colors</a:t>
            </a:r>
            <a:r>
              <a:rPr lang="en-US" b="0" i="0" dirty="0">
                <a:solidFill>
                  <a:srgbClr val="FFFFFF"/>
                </a:solidFill>
                <a:effectLst/>
                <a:highlight>
                  <a:srgbClr val="0D0D0D"/>
                </a:highlight>
                <a:latin typeface="Söhne Mono"/>
              </a:rPr>
              <a:t>, </a:t>
            </a:r>
            <a:r>
              <a:rPr lang="en-US" b="0" i="0" dirty="0" err="1">
                <a:solidFill>
                  <a:srgbClr val="FFFFFF"/>
                </a:solidFill>
                <a:effectLst/>
                <a:highlight>
                  <a:srgbClr val="0D0D0D"/>
                </a:highlight>
                <a:latin typeface="Söhne Mono"/>
              </a:rPr>
              <a:t>pch</a:t>
            </a:r>
            <a:r>
              <a:rPr lang="en-US" b="0" i="0" dirty="0">
                <a:solidFill>
                  <a:srgbClr val="FFFFFF"/>
                </a:solidFill>
                <a:effectLst/>
                <a:highlight>
                  <a:srgbClr val="0D0D0D"/>
                </a:highlight>
                <a:latin typeface="Söhne Mono"/>
              </a:rPr>
              <a:t> = </a:t>
            </a:r>
            <a:r>
              <a:rPr lang="en-US" b="0" i="0" dirty="0">
                <a:solidFill>
                  <a:srgbClr val="DF3079"/>
                </a:solidFill>
                <a:effectLst/>
                <a:highlight>
                  <a:srgbClr val="0D0D0D"/>
                </a:highlight>
                <a:latin typeface="Söhne Mono"/>
              </a:rPr>
              <a:t>16</a:t>
            </a:r>
            <a:r>
              <a:rPr lang="en-US" b="0" i="0" dirty="0">
                <a:solidFill>
                  <a:srgbClr val="FFFFFF"/>
                </a:solidFill>
                <a:effectLst/>
                <a:highlight>
                  <a:srgbClr val="0D0D0D"/>
                </a:highlight>
                <a:latin typeface="Söhne Mono"/>
              </a:rPr>
              <a:t>, title = </a:t>
            </a:r>
            <a:r>
              <a:rPr lang="en-US" b="0" i="0" dirty="0">
                <a:solidFill>
                  <a:srgbClr val="00A67D"/>
                </a:solidFill>
                <a:effectLst/>
                <a:highlight>
                  <a:srgbClr val="0D0D0D"/>
                </a:highlight>
                <a:latin typeface="Söhne Mono"/>
              </a:rPr>
              <a:t>"Category"</a:t>
            </a:r>
            <a:r>
              <a:rPr lang="en-US" b="0" i="0" dirty="0">
                <a:solidFill>
                  <a:srgbClr val="FFFFFF"/>
                </a:solidFill>
                <a:effectLst/>
                <a:highlight>
                  <a:srgbClr val="0D0D0D"/>
                </a:highlight>
                <a:latin typeface="Söhne Mono"/>
              </a:rPr>
              <a:t>) </a:t>
            </a:r>
            <a:br>
              <a:rPr lang="en-US" dirty="0"/>
            </a:br>
            <a:endParaRPr lang="en-US" dirty="0"/>
          </a:p>
        </p:txBody>
      </p:sp>
    </p:spTree>
    <p:extLst>
      <p:ext uri="{BB962C8B-B14F-4D97-AF65-F5344CB8AC3E}">
        <p14:creationId xmlns:p14="http://schemas.microsoft.com/office/powerpoint/2010/main" val="32787618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EE342D-D7CB-3DDF-748C-C1B51B6EFAE0}"/>
              </a:ext>
            </a:extLst>
          </p:cNvPr>
          <p:cNvSpPr txBox="1"/>
          <p:nvPr/>
        </p:nvSpPr>
        <p:spPr>
          <a:xfrm>
            <a:off x="621437" y="266330"/>
            <a:ext cx="1038842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get a slightly more “realistic” if we log transform our data (and ignore a few warning messages…)</a:t>
            </a:r>
          </a:p>
        </p:txBody>
      </p:sp>
      <p:sp>
        <p:nvSpPr>
          <p:cNvPr id="6" name="TextBox 5">
            <a:extLst>
              <a:ext uri="{FF2B5EF4-FFF2-40B4-BE49-F238E27FC236}">
                <a16:creationId xmlns:a16="http://schemas.microsoft.com/office/drawing/2014/main" id="{631EA74A-788B-A245-9B1D-2D01BB7B3C61}"/>
              </a:ext>
            </a:extLst>
          </p:cNvPr>
          <p:cNvSpPr txBox="1"/>
          <p:nvPr/>
        </p:nvSpPr>
        <p:spPr>
          <a:xfrm>
            <a:off x="703555" y="973869"/>
            <a:ext cx="6094520" cy="369332"/>
          </a:xfrm>
          <a:prstGeom prst="rect">
            <a:avLst/>
          </a:prstGeom>
          <a:noFill/>
        </p:spPr>
        <p:txBody>
          <a:bodyPr wrap="square">
            <a:spAutoFit/>
          </a:bodyPr>
          <a:lstStyle/>
          <a:p>
            <a:r>
              <a:rPr lang="sv-SE" sz="1800" dirty="0">
                <a:latin typeface="Consolas" panose="020B0609020204030204" pitchFamily="49" charset="0"/>
              </a:rPr>
              <a:t>myTData &lt;- -log10( t(myT) + 0.000001)</a:t>
            </a:r>
            <a:endParaRPr lang="en-US" dirty="0"/>
          </a:p>
        </p:txBody>
      </p:sp>
      <p:pic>
        <p:nvPicPr>
          <p:cNvPr id="10" name="Picture 9">
            <a:extLst>
              <a:ext uri="{FF2B5EF4-FFF2-40B4-BE49-F238E27FC236}">
                <a16:creationId xmlns:a16="http://schemas.microsoft.com/office/drawing/2014/main" id="{2A7363C9-0B56-E85C-30FC-36CB333A1E99}"/>
              </a:ext>
            </a:extLst>
          </p:cNvPr>
          <p:cNvPicPr>
            <a:picLocks noChangeAspect="1"/>
          </p:cNvPicPr>
          <p:nvPr/>
        </p:nvPicPr>
        <p:blipFill>
          <a:blip r:embed="rId2"/>
          <a:stretch>
            <a:fillRect/>
          </a:stretch>
        </p:blipFill>
        <p:spPr>
          <a:xfrm>
            <a:off x="4910831" y="1343201"/>
            <a:ext cx="5378388" cy="5370384"/>
          </a:xfrm>
          <a:prstGeom prst="rect">
            <a:avLst/>
          </a:prstGeom>
        </p:spPr>
      </p:pic>
      <p:sp>
        <p:nvSpPr>
          <p:cNvPr id="11" name="TextBox 10">
            <a:extLst>
              <a:ext uri="{FF2B5EF4-FFF2-40B4-BE49-F238E27FC236}">
                <a16:creationId xmlns:a16="http://schemas.microsoft.com/office/drawing/2014/main" id="{F934E625-6259-F839-3335-EF8690DF2B96}"/>
              </a:ext>
            </a:extLst>
          </p:cNvPr>
          <p:cNvSpPr txBox="1"/>
          <p:nvPr/>
        </p:nvSpPr>
        <p:spPr>
          <a:xfrm>
            <a:off x="703555" y="2272683"/>
            <a:ext cx="4159728" cy="923330"/>
          </a:xfrm>
          <a:prstGeom prst="rect">
            <a:avLst/>
          </a:prstGeom>
          <a:noFill/>
        </p:spPr>
        <p:txBody>
          <a:bodyPr wrap="none" rtlCol="0">
            <a:spAutoFit/>
          </a:bodyPr>
          <a:lstStyle/>
          <a:p>
            <a:r>
              <a:rPr lang="en-US" dirty="0"/>
              <a:t>Without the log, the most dominant taxa</a:t>
            </a:r>
          </a:p>
          <a:p>
            <a:r>
              <a:rPr lang="en-US" dirty="0"/>
              <a:t>drives most of the information in our </a:t>
            </a:r>
          </a:p>
          <a:p>
            <a:r>
              <a:rPr lang="en-US" dirty="0"/>
              <a:t>visualization</a:t>
            </a:r>
          </a:p>
        </p:txBody>
      </p:sp>
    </p:spTree>
    <p:extLst>
      <p:ext uri="{BB962C8B-B14F-4D97-AF65-F5344CB8AC3E}">
        <p14:creationId xmlns:p14="http://schemas.microsoft.com/office/powerpoint/2010/main" val="14810395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C0875D-6568-B83A-0A86-1E1A88EDE5D8}"/>
              </a:ext>
            </a:extLst>
          </p:cNvPr>
          <p:cNvSpPr txBox="1"/>
          <p:nvPr/>
        </p:nvSpPr>
        <p:spPr>
          <a:xfrm>
            <a:off x="2594499" y="1692961"/>
            <a:ext cx="7064406"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do I still need to know how to code?</a:t>
            </a:r>
          </a:p>
          <a:p>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probably</a:t>
            </a:r>
          </a:p>
          <a:p>
            <a:endParaRPr lang="en-US" dirty="0">
              <a:solidFill>
                <a:srgbClr val="FF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ChatGPT feels like a super-charged stack overflow search</a:t>
            </a:r>
          </a:p>
          <a:p>
            <a:r>
              <a:rPr lang="en-US" dirty="0">
                <a:latin typeface="Arial" panose="020B0604020202020204" pitchFamily="34" charset="0"/>
                <a:cs typeface="Arial" panose="020B0604020202020204" pitchFamily="34" charset="0"/>
              </a:rPr>
              <a:t>You still have to know what you are doing and why</a:t>
            </a:r>
          </a:p>
        </p:txBody>
      </p:sp>
    </p:spTree>
    <p:extLst>
      <p:ext uri="{BB962C8B-B14F-4D97-AF65-F5344CB8AC3E}">
        <p14:creationId xmlns:p14="http://schemas.microsoft.com/office/powerpoint/2010/main" val="4525405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36C260-056C-41EB-B034-31C6678066D2}"/>
              </a:ext>
            </a:extLst>
          </p:cNvPr>
          <p:cNvSpPr txBox="1"/>
          <p:nvPr/>
        </p:nvSpPr>
        <p:spPr>
          <a:xfrm>
            <a:off x="1465456" y="152401"/>
            <a:ext cx="8964955" cy="461665"/>
          </a:xfrm>
          <a:prstGeom prst="rect">
            <a:avLst/>
          </a:prstGeom>
          <a:noFill/>
        </p:spPr>
        <p:txBody>
          <a:bodyPr wrap="none" rtlCol="0">
            <a:spAutoFit/>
          </a:bodyPr>
          <a:lstStyle/>
          <a:p>
            <a:r>
              <a:rPr lang="en-US" sz="2400" dirty="0">
                <a:latin typeface="Arial" panose="020B0604020202020204" pitchFamily="34" charset="0"/>
              </a:rPr>
              <a:t>What does PCOA actually do?  Consider a simulated 2D dataset</a:t>
            </a:r>
          </a:p>
        </p:txBody>
      </p:sp>
      <p:sp>
        <p:nvSpPr>
          <p:cNvPr id="5" name="Rectangle 4">
            <a:extLst>
              <a:ext uri="{FF2B5EF4-FFF2-40B4-BE49-F238E27FC236}">
                <a16:creationId xmlns:a16="http://schemas.microsoft.com/office/drawing/2014/main" id="{43C5526C-515B-474F-A00C-00861B3A3C24}"/>
              </a:ext>
            </a:extLst>
          </p:cNvPr>
          <p:cNvSpPr/>
          <p:nvPr/>
        </p:nvSpPr>
        <p:spPr>
          <a:xfrm>
            <a:off x="1752600" y="6336268"/>
            <a:ext cx="9220200" cy="369332"/>
          </a:xfrm>
          <a:prstGeom prst="rect">
            <a:avLst/>
          </a:prstGeom>
        </p:spPr>
        <p:txBody>
          <a:bodyPr wrap="square">
            <a:spAutoFit/>
          </a:bodyPr>
          <a:lstStyle/>
          <a:p>
            <a:r>
              <a:rPr lang="en-US" dirty="0"/>
              <a:t>https://github.com/afodor/metagenomicsTools/blob/master/src/classExamples/pcaSim.txt</a:t>
            </a:r>
          </a:p>
        </p:txBody>
      </p:sp>
      <p:pic>
        <p:nvPicPr>
          <p:cNvPr id="6" name="Picture 5">
            <a:extLst>
              <a:ext uri="{FF2B5EF4-FFF2-40B4-BE49-F238E27FC236}">
                <a16:creationId xmlns:a16="http://schemas.microsoft.com/office/drawing/2014/main" id="{65573A55-00BF-4876-B688-84AABE52072E}"/>
              </a:ext>
            </a:extLst>
          </p:cNvPr>
          <p:cNvPicPr>
            <a:picLocks noChangeAspect="1"/>
          </p:cNvPicPr>
          <p:nvPr/>
        </p:nvPicPr>
        <p:blipFill>
          <a:blip r:embed="rId2"/>
          <a:stretch>
            <a:fillRect/>
          </a:stretch>
        </p:blipFill>
        <p:spPr>
          <a:xfrm>
            <a:off x="1981200" y="762000"/>
            <a:ext cx="4643006" cy="5105400"/>
          </a:xfrm>
          <a:prstGeom prst="rect">
            <a:avLst/>
          </a:prstGeom>
        </p:spPr>
      </p:pic>
      <p:pic>
        <p:nvPicPr>
          <p:cNvPr id="8" name="Picture 7">
            <a:extLst>
              <a:ext uri="{FF2B5EF4-FFF2-40B4-BE49-F238E27FC236}">
                <a16:creationId xmlns:a16="http://schemas.microsoft.com/office/drawing/2014/main" id="{D1203313-CA00-45AF-979C-333FFED2F103}"/>
              </a:ext>
            </a:extLst>
          </p:cNvPr>
          <p:cNvPicPr>
            <a:picLocks noChangeAspect="1"/>
          </p:cNvPicPr>
          <p:nvPr/>
        </p:nvPicPr>
        <p:blipFill>
          <a:blip r:embed="rId3"/>
          <a:stretch>
            <a:fillRect/>
          </a:stretch>
        </p:blipFill>
        <p:spPr>
          <a:xfrm>
            <a:off x="5638801" y="762001"/>
            <a:ext cx="4925691" cy="4465127"/>
          </a:xfrm>
          <a:prstGeom prst="rect">
            <a:avLst/>
          </a:prstGeom>
        </p:spPr>
      </p:pic>
    </p:spTree>
    <p:extLst>
      <p:ext uri="{BB962C8B-B14F-4D97-AF65-F5344CB8AC3E}">
        <p14:creationId xmlns:p14="http://schemas.microsoft.com/office/powerpoint/2010/main" val="1284028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FE784A-83B4-4017-84B7-C5EE238D1253}"/>
              </a:ext>
            </a:extLst>
          </p:cNvPr>
          <p:cNvSpPr txBox="1"/>
          <p:nvPr/>
        </p:nvSpPr>
        <p:spPr>
          <a:xfrm flipH="1">
            <a:off x="2057400" y="381000"/>
            <a:ext cx="7772400" cy="369332"/>
          </a:xfrm>
          <a:prstGeom prst="rect">
            <a:avLst/>
          </a:prstGeom>
          <a:noFill/>
        </p:spPr>
        <p:txBody>
          <a:bodyPr wrap="square" rtlCol="0">
            <a:spAutoFit/>
          </a:bodyPr>
          <a:lstStyle/>
          <a:p>
            <a:r>
              <a:rPr lang="en-US" dirty="0"/>
              <a:t>We can rotate these data any way we want to (by any </a:t>
            </a:r>
            <a:r>
              <a:rPr lang="en-US" dirty="0" err="1"/>
              <a:t>orthornomral</a:t>
            </a:r>
            <a:r>
              <a:rPr lang="en-US" dirty="0"/>
              <a:t> basis) </a:t>
            </a:r>
          </a:p>
        </p:txBody>
      </p:sp>
      <p:pic>
        <p:nvPicPr>
          <p:cNvPr id="5" name="Picture 4">
            <a:extLst>
              <a:ext uri="{FF2B5EF4-FFF2-40B4-BE49-F238E27FC236}">
                <a16:creationId xmlns:a16="http://schemas.microsoft.com/office/drawing/2014/main" id="{59A453A3-2085-44A0-879F-C328839898E0}"/>
              </a:ext>
            </a:extLst>
          </p:cNvPr>
          <p:cNvPicPr>
            <a:picLocks noChangeAspect="1"/>
          </p:cNvPicPr>
          <p:nvPr/>
        </p:nvPicPr>
        <p:blipFill>
          <a:blip r:embed="rId2"/>
          <a:stretch>
            <a:fillRect/>
          </a:stretch>
        </p:blipFill>
        <p:spPr>
          <a:xfrm>
            <a:off x="1828800" y="914401"/>
            <a:ext cx="7696200" cy="1316715"/>
          </a:xfrm>
          <a:prstGeom prst="rect">
            <a:avLst/>
          </a:prstGeom>
        </p:spPr>
      </p:pic>
      <p:pic>
        <p:nvPicPr>
          <p:cNvPr id="6" name="Picture 5">
            <a:extLst>
              <a:ext uri="{FF2B5EF4-FFF2-40B4-BE49-F238E27FC236}">
                <a16:creationId xmlns:a16="http://schemas.microsoft.com/office/drawing/2014/main" id="{545F42CF-BFA6-4924-BD18-062FE741EE33}"/>
              </a:ext>
            </a:extLst>
          </p:cNvPr>
          <p:cNvPicPr>
            <a:picLocks noChangeAspect="1"/>
          </p:cNvPicPr>
          <p:nvPr/>
        </p:nvPicPr>
        <p:blipFill>
          <a:blip r:embed="rId3"/>
          <a:stretch>
            <a:fillRect/>
          </a:stretch>
        </p:blipFill>
        <p:spPr>
          <a:xfrm>
            <a:off x="1905000" y="2514601"/>
            <a:ext cx="7543800" cy="3472819"/>
          </a:xfrm>
          <a:prstGeom prst="rect">
            <a:avLst/>
          </a:prstGeom>
        </p:spPr>
      </p:pic>
      <p:sp>
        <p:nvSpPr>
          <p:cNvPr id="7" name="TextBox 6">
            <a:extLst>
              <a:ext uri="{FF2B5EF4-FFF2-40B4-BE49-F238E27FC236}">
                <a16:creationId xmlns:a16="http://schemas.microsoft.com/office/drawing/2014/main" id="{2FDDF523-977B-43AA-9CA2-92475A38477A}"/>
              </a:ext>
            </a:extLst>
          </p:cNvPr>
          <p:cNvSpPr txBox="1"/>
          <p:nvPr/>
        </p:nvSpPr>
        <p:spPr>
          <a:xfrm>
            <a:off x="3124200" y="2743200"/>
            <a:ext cx="2057400" cy="369332"/>
          </a:xfrm>
          <a:prstGeom prst="rect">
            <a:avLst/>
          </a:prstGeom>
          <a:noFill/>
        </p:spPr>
        <p:txBody>
          <a:bodyPr wrap="square" rtlCol="0">
            <a:spAutoFit/>
          </a:bodyPr>
          <a:lstStyle/>
          <a:p>
            <a:r>
              <a:rPr lang="en-US" dirty="0"/>
              <a:t>Before rotation</a:t>
            </a:r>
          </a:p>
        </p:txBody>
      </p:sp>
      <p:sp>
        <p:nvSpPr>
          <p:cNvPr id="8" name="TextBox 7">
            <a:extLst>
              <a:ext uri="{FF2B5EF4-FFF2-40B4-BE49-F238E27FC236}">
                <a16:creationId xmlns:a16="http://schemas.microsoft.com/office/drawing/2014/main" id="{E3C9445F-4299-442D-B5DA-06F4493D0DEC}"/>
              </a:ext>
            </a:extLst>
          </p:cNvPr>
          <p:cNvSpPr txBox="1"/>
          <p:nvPr/>
        </p:nvSpPr>
        <p:spPr>
          <a:xfrm>
            <a:off x="6858000" y="2754868"/>
            <a:ext cx="2057400" cy="369332"/>
          </a:xfrm>
          <a:prstGeom prst="rect">
            <a:avLst/>
          </a:prstGeom>
          <a:noFill/>
        </p:spPr>
        <p:txBody>
          <a:bodyPr wrap="square" rtlCol="0">
            <a:spAutoFit/>
          </a:bodyPr>
          <a:lstStyle/>
          <a:p>
            <a:r>
              <a:rPr lang="en-US" dirty="0"/>
              <a:t>After rotation</a:t>
            </a:r>
          </a:p>
        </p:txBody>
      </p:sp>
      <p:sp>
        <p:nvSpPr>
          <p:cNvPr id="3" name="TextBox 2">
            <a:extLst>
              <a:ext uri="{FF2B5EF4-FFF2-40B4-BE49-F238E27FC236}">
                <a16:creationId xmlns:a16="http://schemas.microsoft.com/office/drawing/2014/main" id="{48462081-B809-A3C3-D667-7AEDC2C58C6B}"/>
              </a:ext>
            </a:extLst>
          </p:cNvPr>
          <p:cNvSpPr txBox="1"/>
          <p:nvPr/>
        </p:nvSpPr>
        <p:spPr>
          <a:xfrm>
            <a:off x="4911570" y="6396804"/>
            <a:ext cx="8174115" cy="369332"/>
          </a:xfrm>
          <a:prstGeom prst="rect">
            <a:avLst/>
          </a:prstGeom>
          <a:noFill/>
        </p:spPr>
        <p:txBody>
          <a:bodyPr wrap="square">
            <a:spAutoFit/>
          </a:bodyPr>
          <a:lstStyle/>
          <a:p>
            <a:r>
              <a:rPr lang="en-US" dirty="0"/>
              <a:t>https://fodorclasses.github.io/classes/stats2022/Lecture18.pptx</a:t>
            </a:r>
          </a:p>
        </p:txBody>
      </p:sp>
    </p:spTree>
    <p:extLst>
      <p:ext uri="{BB962C8B-B14F-4D97-AF65-F5344CB8AC3E}">
        <p14:creationId xmlns:p14="http://schemas.microsoft.com/office/powerpoint/2010/main" val="21934315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3CAA90-6CE3-4256-8F93-1F749BA83BB6}"/>
              </a:ext>
            </a:extLst>
          </p:cNvPr>
          <p:cNvSpPr txBox="1"/>
          <p:nvPr/>
        </p:nvSpPr>
        <p:spPr>
          <a:xfrm>
            <a:off x="1676400" y="39470"/>
            <a:ext cx="8839200" cy="646331"/>
          </a:xfrm>
          <a:prstGeom prst="rect">
            <a:avLst/>
          </a:prstGeom>
          <a:noFill/>
        </p:spPr>
        <p:txBody>
          <a:bodyPr wrap="square" rtlCol="0">
            <a:spAutoFit/>
          </a:bodyPr>
          <a:lstStyle/>
          <a:p>
            <a:r>
              <a:rPr lang="en-US" dirty="0"/>
              <a:t>The PCA rotation is the rotation that guarantees that PCA1 will capture the most possible variance of the data in one dimension</a:t>
            </a:r>
          </a:p>
        </p:txBody>
      </p:sp>
      <p:pic>
        <p:nvPicPr>
          <p:cNvPr id="5" name="Picture 4">
            <a:extLst>
              <a:ext uri="{FF2B5EF4-FFF2-40B4-BE49-F238E27FC236}">
                <a16:creationId xmlns:a16="http://schemas.microsoft.com/office/drawing/2014/main" id="{74784AA0-F53C-4364-BF65-14B567CA6D56}"/>
              </a:ext>
            </a:extLst>
          </p:cNvPr>
          <p:cNvPicPr>
            <a:picLocks noChangeAspect="1"/>
          </p:cNvPicPr>
          <p:nvPr/>
        </p:nvPicPr>
        <p:blipFill>
          <a:blip r:embed="rId2"/>
          <a:stretch>
            <a:fillRect/>
          </a:stretch>
        </p:blipFill>
        <p:spPr>
          <a:xfrm>
            <a:off x="1704540" y="838201"/>
            <a:ext cx="5534460" cy="5018077"/>
          </a:xfrm>
          <a:prstGeom prst="rect">
            <a:avLst/>
          </a:prstGeom>
        </p:spPr>
      </p:pic>
      <p:pic>
        <p:nvPicPr>
          <p:cNvPr id="6" name="Picture 5">
            <a:extLst>
              <a:ext uri="{FF2B5EF4-FFF2-40B4-BE49-F238E27FC236}">
                <a16:creationId xmlns:a16="http://schemas.microsoft.com/office/drawing/2014/main" id="{9768FDBF-657E-4E15-B4A3-1B1EF317DA06}"/>
              </a:ext>
            </a:extLst>
          </p:cNvPr>
          <p:cNvPicPr>
            <a:picLocks noChangeAspect="1"/>
          </p:cNvPicPr>
          <p:nvPr/>
        </p:nvPicPr>
        <p:blipFill>
          <a:blip r:embed="rId3"/>
          <a:stretch>
            <a:fillRect/>
          </a:stretch>
        </p:blipFill>
        <p:spPr>
          <a:xfrm>
            <a:off x="5791200" y="650240"/>
            <a:ext cx="4590228" cy="4150360"/>
          </a:xfrm>
          <a:prstGeom prst="rect">
            <a:avLst/>
          </a:prstGeom>
        </p:spPr>
      </p:pic>
      <p:sp>
        <p:nvSpPr>
          <p:cNvPr id="7" name="TextBox 6">
            <a:extLst>
              <a:ext uri="{FF2B5EF4-FFF2-40B4-BE49-F238E27FC236}">
                <a16:creationId xmlns:a16="http://schemas.microsoft.com/office/drawing/2014/main" id="{7D46D318-259D-4734-8995-95575078FA27}"/>
              </a:ext>
            </a:extLst>
          </p:cNvPr>
          <p:cNvSpPr txBox="1"/>
          <p:nvPr/>
        </p:nvSpPr>
        <p:spPr>
          <a:xfrm>
            <a:off x="2057400" y="5867400"/>
            <a:ext cx="8198270" cy="923330"/>
          </a:xfrm>
          <a:prstGeom prst="rect">
            <a:avLst/>
          </a:prstGeom>
          <a:noFill/>
        </p:spPr>
        <p:txBody>
          <a:bodyPr wrap="none" rtlCol="0">
            <a:spAutoFit/>
          </a:bodyPr>
          <a:lstStyle/>
          <a:p>
            <a:r>
              <a:rPr lang="en-US" dirty="0"/>
              <a:t>We have the option of doing inference (comparing for example red. vs. blue)</a:t>
            </a:r>
          </a:p>
          <a:p>
            <a:r>
              <a:rPr lang="en-US" dirty="0"/>
              <a:t>in one-dimension (with, for example, a simple t-test) even though we started with </a:t>
            </a:r>
          </a:p>
          <a:p>
            <a:r>
              <a:rPr lang="en-US" dirty="0"/>
              <a:t>two correlated variables)</a:t>
            </a:r>
          </a:p>
        </p:txBody>
      </p:sp>
    </p:spTree>
    <p:extLst>
      <p:ext uri="{BB962C8B-B14F-4D97-AF65-F5344CB8AC3E}">
        <p14:creationId xmlns:p14="http://schemas.microsoft.com/office/powerpoint/2010/main" val="116360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92C06D-0905-5BA9-953B-086E1B68BB4E}"/>
              </a:ext>
            </a:extLst>
          </p:cNvPr>
          <p:cNvSpPr txBox="1"/>
          <p:nvPr/>
        </p:nvSpPr>
        <p:spPr>
          <a:xfrm>
            <a:off x="1394692" y="212438"/>
            <a:ext cx="95333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inference space, the performance of </a:t>
            </a:r>
            <a:r>
              <a:rPr lang="en-US" dirty="0" err="1">
                <a:latin typeface="Arial" panose="020B0604020202020204" pitchFamily="34" charset="0"/>
                <a:cs typeface="Arial" panose="020B0604020202020204" pitchFamily="34" charset="0"/>
              </a:rPr>
              <a:t>PiCrust</a:t>
            </a:r>
            <a:r>
              <a:rPr lang="en-US" dirty="0">
                <a:latin typeface="Arial" panose="020B0604020202020204" pitchFamily="34" charset="0"/>
                <a:cs typeface="Arial" panose="020B0604020202020204" pitchFamily="34" charset="0"/>
              </a:rPr>
              <a:t> is not great anywhere, but is best in humans.</a:t>
            </a:r>
          </a:p>
        </p:txBody>
      </p:sp>
      <p:pic>
        <p:nvPicPr>
          <p:cNvPr id="6" name="Picture 5">
            <a:extLst>
              <a:ext uri="{FF2B5EF4-FFF2-40B4-BE49-F238E27FC236}">
                <a16:creationId xmlns:a16="http://schemas.microsoft.com/office/drawing/2014/main" id="{5F3A5FF0-D09E-7674-87C4-690EA8E9E970}"/>
              </a:ext>
            </a:extLst>
          </p:cNvPr>
          <p:cNvPicPr>
            <a:picLocks noChangeAspect="1"/>
          </p:cNvPicPr>
          <p:nvPr/>
        </p:nvPicPr>
        <p:blipFill>
          <a:blip r:embed="rId2"/>
          <a:stretch>
            <a:fillRect/>
          </a:stretch>
        </p:blipFill>
        <p:spPr>
          <a:xfrm>
            <a:off x="596651" y="692607"/>
            <a:ext cx="10423783" cy="5957624"/>
          </a:xfrm>
          <a:prstGeom prst="rect">
            <a:avLst/>
          </a:prstGeom>
        </p:spPr>
      </p:pic>
    </p:spTree>
    <p:extLst>
      <p:ext uri="{BB962C8B-B14F-4D97-AF65-F5344CB8AC3E}">
        <p14:creationId xmlns:p14="http://schemas.microsoft.com/office/powerpoint/2010/main" val="8932763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F7EE0A-AE38-405B-A8E5-787658C67513}"/>
              </a:ext>
            </a:extLst>
          </p:cNvPr>
          <p:cNvSpPr txBox="1"/>
          <p:nvPr/>
        </p:nvSpPr>
        <p:spPr>
          <a:xfrm>
            <a:off x="1808480" y="76200"/>
            <a:ext cx="8198270" cy="923330"/>
          </a:xfrm>
          <a:prstGeom prst="rect">
            <a:avLst/>
          </a:prstGeom>
          <a:noFill/>
        </p:spPr>
        <p:txBody>
          <a:bodyPr wrap="none" rtlCol="0">
            <a:spAutoFit/>
          </a:bodyPr>
          <a:lstStyle/>
          <a:p>
            <a:r>
              <a:rPr lang="en-US" dirty="0"/>
              <a:t>We have the option of doing inference (comparing for example red. vs. blue)</a:t>
            </a:r>
          </a:p>
          <a:p>
            <a:r>
              <a:rPr lang="en-US" dirty="0"/>
              <a:t>in one-dimension (with, for example, a simple t-test) even though we started with </a:t>
            </a:r>
          </a:p>
          <a:p>
            <a:r>
              <a:rPr lang="en-US" dirty="0"/>
              <a:t>two correlated variables)</a:t>
            </a:r>
          </a:p>
        </p:txBody>
      </p:sp>
      <p:pic>
        <p:nvPicPr>
          <p:cNvPr id="6" name="Picture 5">
            <a:extLst>
              <a:ext uri="{FF2B5EF4-FFF2-40B4-BE49-F238E27FC236}">
                <a16:creationId xmlns:a16="http://schemas.microsoft.com/office/drawing/2014/main" id="{0CD88892-7492-416E-890C-F45C07DF766C}"/>
              </a:ext>
            </a:extLst>
          </p:cNvPr>
          <p:cNvPicPr>
            <a:picLocks noChangeAspect="1"/>
          </p:cNvPicPr>
          <p:nvPr/>
        </p:nvPicPr>
        <p:blipFill>
          <a:blip r:embed="rId2"/>
          <a:stretch>
            <a:fillRect/>
          </a:stretch>
        </p:blipFill>
        <p:spPr>
          <a:xfrm>
            <a:off x="7315200" y="4267200"/>
            <a:ext cx="2590800" cy="2202386"/>
          </a:xfrm>
          <a:prstGeom prst="rect">
            <a:avLst/>
          </a:prstGeom>
        </p:spPr>
      </p:pic>
      <p:pic>
        <p:nvPicPr>
          <p:cNvPr id="7" name="Picture 6">
            <a:extLst>
              <a:ext uri="{FF2B5EF4-FFF2-40B4-BE49-F238E27FC236}">
                <a16:creationId xmlns:a16="http://schemas.microsoft.com/office/drawing/2014/main" id="{122E9431-E656-4486-91ED-EC3F3154FB9B}"/>
              </a:ext>
            </a:extLst>
          </p:cNvPr>
          <p:cNvPicPr>
            <a:picLocks noChangeAspect="1"/>
          </p:cNvPicPr>
          <p:nvPr/>
        </p:nvPicPr>
        <p:blipFill>
          <a:blip r:embed="rId3"/>
          <a:stretch>
            <a:fillRect/>
          </a:stretch>
        </p:blipFill>
        <p:spPr>
          <a:xfrm>
            <a:off x="1524000" y="1066800"/>
            <a:ext cx="7620000" cy="3284896"/>
          </a:xfrm>
          <a:prstGeom prst="rect">
            <a:avLst/>
          </a:prstGeom>
        </p:spPr>
      </p:pic>
    </p:spTree>
    <p:extLst>
      <p:ext uri="{BB962C8B-B14F-4D97-AF65-F5344CB8AC3E}">
        <p14:creationId xmlns:p14="http://schemas.microsoft.com/office/powerpoint/2010/main" val="32952721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152400"/>
            <a:ext cx="4665636" cy="369332"/>
          </a:xfrm>
          <a:prstGeom prst="rect">
            <a:avLst/>
          </a:prstGeom>
          <a:noFill/>
        </p:spPr>
        <p:txBody>
          <a:bodyPr wrap="none" rtlCol="0">
            <a:spAutoFit/>
          </a:bodyPr>
          <a:lstStyle/>
          <a:p>
            <a:r>
              <a:rPr lang="en-US" dirty="0"/>
              <a:t>Consider the relationship between x and x ^ 2</a:t>
            </a:r>
          </a:p>
        </p:txBody>
      </p:sp>
      <p:pic>
        <p:nvPicPr>
          <p:cNvPr id="1026" name="Picture 2"/>
          <p:cNvPicPr>
            <a:picLocks noChangeAspect="1" noChangeArrowheads="1"/>
          </p:cNvPicPr>
          <p:nvPr/>
        </p:nvPicPr>
        <p:blipFill>
          <a:blip r:embed="rId2" cstate="print"/>
          <a:srcRect/>
          <a:stretch>
            <a:fillRect/>
          </a:stretch>
        </p:blipFill>
        <p:spPr bwMode="auto">
          <a:xfrm>
            <a:off x="2133601" y="609601"/>
            <a:ext cx="4105275" cy="12477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953000" y="1905001"/>
            <a:ext cx="4767262" cy="4392639"/>
          </a:xfrm>
          <a:prstGeom prst="rect">
            <a:avLst/>
          </a:prstGeom>
          <a:noFill/>
          <a:ln w="9525">
            <a:noFill/>
            <a:miter lim="800000"/>
            <a:headEnd/>
            <a:tailEnd/>
          </a:ln>
        </p:spPr>
      </p:pic>
      <p:sp>
        <p:nvSpPr>
          <p:cNvPr id="7" name="Rectangle 6"/>
          <p:cNvSpPr/>
          <p:nvPr/>
        </p:nvSpPr>
        <p:spPr>
          <a:xfrm>
            <a:off x="82119"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
        <p:nvSpPr>
          <p:cNvPr id="2" name="TextBox 1">
            <a:extLst>
              <a:ext uri="{FF2B5EF4-FFF2-40B4-BE49-F238E27FC236}">
                <a16:creationId xmlns:a16="http://schemas.microsoft.com/office/drawing/2014/main" id="{D4B923AA-AC75-1D0C-49F9-7C5321F17A64}"/>
              </a:ext>
            </a:extLst>
          </p:cNvPr>
          <p:cNvSpPr txBox="1"/>
          <p:nvPr/>
        </p:nvSpPr>
        <p:spPr>
          <a:xfrm>
            <a:off x="108750" y="6187232"/>
            <a:ext cx="8174115" cy="369332"/>
          </a:xfrm>
          <a:prstGeom prst="rect">
            <a:avLst/>
          </a:prstGeom>
          <a:noFill/>
        </p:spPr>
        <p:txBody>
          <a:bodyPr wrap="square">
            <a:spAutoFit/>
          </a:bodyPr>
          <a:lstStyle/>
          <a:p>
            <a:r>
              <a:rPr lang="en-US" dirty="0"/>
              <a:t>https://fodorclasses.github.io/classes/stats2022/Lecture19.pptx</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752601" y="228600"/>
            <a:ext cx="5172075" cy="16764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876801" y="1524001"/>
            <a:ext cx="5322839" cy="5024437"/>
          </a:xfrm>
          <a:prstGeom prst="rect">
            <a:avLst/>
          </a:prstGeom>
          <a:noFill/>
          <a:ln w="9525">
            <a:noFill/>
            <a:miter lim="800000"/>
            <a:headEnd/>
            <a:tailEnd/>
          </a:ln>
        </p:spPr>
      </p:pic>
      <p:sp>
        <p:nvSpPr>
          <p:cNvPr id="6" name="TextBox 5"/>
          <p:cNvSpPr txBox="1"/>
          <p:nvPr/>
        </p:nvSpPr>
        <p:spPr>
          <a:xfrm>
            <a:off x="2133601" y="0"/>
            <a:ext cx="5916363" cy="369332"/>
          </a:xfrm>
          <a:prstGeom prst="rect">
            <a:avLst/>
          </a:prstGeom>
          <a:noFill/>
        </p:spPr>
        <p:txBody>
          <a:bodyPr wrap="none" rtlCol="0">
            <a:spAutoFit/>
          </a:bodyPr>
          <a:lstStyle/>
          <a:p>
            <a:r>
              <a:rPr lang="en-US" dirty="0"/>
              <a:t>Mean subtracting doesn’t much change the </a:t>
            </a:r>
            <a:r>
              <a:rPr lang="en-US"/>
              <a:t>basic shape…</a:t>
            </a:r>
            <a:endParaRPr lang="en-US" dirty="0"/>
          </a:p>
        </p:txBody>
      </p:sp>
      <p:sp>
        <p:nvSpPr>
          <p:cNvPr id="8" name="Rectangle 7"/>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304800"/>
            <a:ext cx="4935518" cy="369332"/>
          </a:xfrm>
          <a:prstGeom prst="rect">
            <a:avLst/>
          </a:prstGeom>
          <a:noFill/>
        </p:spPr>
        <p:txBody>
          <a:bodyPr wrap="none" rtlCol="0">
            <a:spAutoFit/>
          </a:bodyPr>
          <a:lstStyle/>
          <a:p>
            <a:r>
              <a:rPr lang="en-US" dirty="0"/>
              <a:t>We can perform the PCA via Eigen value rotation</a:t>
            </a:r>
          </a:p>
        </p:txBody>
      </p:sp>
      <p:pic>
        <p:nvPicPr>
          <p:cNvPr id="3074" name="Picture 2"/>
          <p:cNvPicPr>
            <a:picLocks noChangeAspect="1" noChangeArrowheads="1"/>
          </p:cNvPicPr>
          <p:nvPr/>
        </p:nvPicPr>
        <p:blipFill>
          <a:blip r:embed="rId2" cstate="print"/>
          <a:srcRect/>
          <a:stretch>
            <a:fillRect/>
          </a:stretch>
        </p:blipFill>
        <p:spPr bwMode="auto">
          <a:xfrm>
            <a:off x="2133600" y="1019176"/>
            <a:ext cx="6762750" cy="42862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572001" y="1371600"/>
            <a:ext cx="5310187" cy="5016536"/>
          </a:xfrm>
          <a:prstGeom prst="rect">
            <a:avLst/>
          </a:prstGeom>
          <a:noFill/>
          <a:ln w="9525">
            <a:noFill/>
            <a:miter lim="800000"/>
            <a:headEnd/>
            <a:tailEnd/>
          </a:ln>
        </p:spPr>
      </p:pic>
      <p:sp>
        <p:nvSpPr>
          <p:cNvPr id="7" name="TextBox 6"/>
          <p:cNvSpPr txBox="1"/>
          <p:nvPr/>
        </p:nvSpPr>
        <p:spPr>
          <a:xfrm>
            <a:off x="3886200" y="685800"/>
            <a:ext cx="2658100" cy="369332"/>
          </a:xfrm>
          <a:prstGeom prst="rect">
            <a:avLst/>
          </a:prstGeom>
          <a:noFill/>
        </p:spPr>
        <p:txBody>
          <a:bodyPr wrap="none" rtlCol="0">
            <a:spAutoFit/>
          </a:bodyPr>
          <a:lstStyle/>
          <a:p>
            <a:r>
              <a:rPr lang="en-US" dirty="0"/>
              <a:t>[200,  2]    * [2,2] = [200,2]</a:t>
            </a:r>
          </a:p>
        </p:txBody>
      </p:sp>
      <p:sp>
        <p:nvSpPr>
          <p:cNvPr id="8" name="Rectangle 7"/>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400" y="152400"/>
            <a:ext cx="8305800" cy="369332"/>
          </a:xfrm>
          <a:prstGeom prst="rect">
            <a:avLst/>
          </a:prstGeom>
          <a:noFill/>
        </p:spPr>
        <p:txBody>
          <a:bodyPr wrap="square" rtlCol="0">
            <a:spAutoFit/>
          </a:bodyPr>
          <a:lstStyle/>
          <a:p>
            <a:r>
              <a:rPr lang="en-US" dirty="0"/>
              <a:t>Here, we rotate it back but only use the first PCA component</a:t>
            </a:r>
          </a:p>
        </p:txBody>
      </p:sp>
      <p:pic>
        <p:nvPicPr>
          <p:cNvPr id="4098" name="Picture 2"/>
          <p:cNvPicPr>
            <a:picLocks noChangeAspect="1" noChangeArrowheads="1"/>
          </p:cNvPicPr>
          <p:nvPr/>
        </p:nvPicPr>
        <p:blipFill>
          <a:blip r:embed="rId2" cstate="print"/>
          <a:srcRect/>
          <a:stretch>
            <a:fillRect/>
          </a:stretch>
        </p:blipFill>
        <p:spPr bwMode="auto">
          <a:xfrm>
            <a:off x="1800226" y="695326"/>
            <a:ext cx="7953375" cy="67627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81600" y="1600200"/>
            <a:ext cx="4953000" cy="4707270"/>
          </a:xfrm>
          <a:prstGeom prst="rect">
            <a:avLst/>
          </a:prstGeom>
          <a:noFill/>
          <a:ln w="9525">
            <a:noFill/>
            <a:miter lim="800000"/>
            <a:headEnd/>
            <a:tailEnd/>
          </a:ln>
        </p:spPr>
      </p:pic>
      <p:sp>
        <p:nvSpPr>
          <p:cNvPr id="7" name="TextBox 6"/>
          <p:cNvSpPr txBox="1"/>
          <p:nvPr/>
        </p:nvSpPr>
        <p:spPr>
          <a:xfrm>
            <a:off x="4648201" y="457200"/>
            <a:ext cx="1067921" cy="369332"/>
          </a:xfrm>
          <a:prstGeom prst="rect">
            <a:avLst/>
          </a:prstGeom>
          <a:noFill/>
        </p:spPr>
        <p:txBody>
          <a:bodyPr wrap="none" rtlCol="0">
            <a:spAutoFit/>
          </a:bodyPr>
          <a:lstStyle/>
          <a:p>
            <a:r>
              <a:rPr lang="en-US" dirty="0"/>
              <a:t>[200 * 1] </a:t>
            </a:r>
          </a:p>
        </p:txBody>
      </p:sp>
      <p:sp>
        <p:nvSpPr>
          <p:cNvPr id="8" name="TextBox 7"/>
          <p:cNvSpPr txBox="1"/>
          <p:nvPr/>
        </p:nvSpPr>
        <p:spPr>
          <a:xfrm>
            <a:off x="6477001" y="457200"/>
            <a:ext cx="939681" cy="369332"/>
          </a:xfrm>
          <a:prstGeom prst="rect">
            <a:avLst/>
          </a:prstGeom>
          <a:noFill/>
        </p:spPr>
        <p:txBody>
          <a:bodyPr wrap="none" rtlCol="0">
            <a:spAutoFit/>
          </a:bodyPr>
          <a:lstStyle/>
          <a:p>
            <a:r>
              <a:rPr lang="en-US" dirty="0"/>
              <a:t>[ 1 * 2 ] </a:t>
            </a:r>
          </a:p>
        </p:txBody>
      </p:sp>
      <p:sp>
        <p:nvSpPr>
          <p:cNvPr id="9" name="TextBox 8"/>
          <p:cNvSpPr txBox="1"/>
          <p:nvPr/>
        </p:nvSpPr>
        <p:spPr>
          <a:xfrm>
            <a:off x="7772400" y="457200"/>
            <a:ext cx="1236236" cy="369332"/>
          </a:xfrm>
          <a:prstGeom prst="rect">
            <a:avLst/>
          </a:prstGeom>
          <a:noFill/>
        </p:spPr>
        <p:txBody>
          <a:bodyPr wrap="none" rtlCol="0">
            <a:spAutoFit/>
          </a:bodyPr>
          <a:lstStyle/>
          <a:p>
            <a:r>
              <a:rPr lang="en-US" dirty="0"/>
              <a:t>= [200 * 2] </a:t>
            </a:r>
          </a:p>
        </p:txBody>
      </p:sp>
      <p:sp>
        <p:nvSpPr>
          <p:cNvPr id="10" name="TextBox 9"/>
          <p:cNvSpPr txBox="1"/>
          <p:nvPr/>
        </p:nvSpPr>
        <p:spPr>
          <a:xfrm>
            <a:off x="1676400" y="2438400"/>
            <a:ext cx="2666114" cy="923330"/>
          </a:xfrm>
          <a:prstGeom prst="rect">
            <a:avLst/>
          </a:prstGeom>
          <a:noFill/>
        </p:spPr>
        <p:txBody>
          <a:bodyPr wrap="none" rtlCol="0">
            <a:spAutoFit/>
          </a:bodyPr>
          <a:lstStyle/>
          <a:p>
            <a:r>
              <a:rPr lang="en-US" dirty="0"/>
              <a:t>In one linear component,</a:t>
            </a:r>
          </a:p>
          <a:p>
            <a:r>
              <a:rPr lang="en-US" dirty="0"/>
              <a:t>we can only hold linear</a:t>
            </a:r>
          </a:p>
          <a:p>
            <a:r>
              <a:rPr lang="en-US" dirty="0"/>
              <a:t>Information…</a:t>
            </a:r>
          </a:p>
        </p:txBody>
      </p:sp>
      <p:sp>
        <p:nvSpPr>
          <p:cNvPr id="11" name="Rectangle 10"/>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304800"/>
            <a:ext cx="7475444" cy="369332"/>
          </a:xfrm>
          <a:prstGeom prst="rect">
            <a:avLst/>
          </a:prstGeom>
          <a:noFill/>
        </p:spPr>
        <p:txBody>
          <a:bodyPr wrap="none" rtlCol="0">
            <a:spAutoFit/>
          </a:bodyPr>
          <a:lstStyle/>
          <a:p>
            <a:r>
              <a:rPr lang="en-US" dirty="0"/>
              <a:t>Of course, if we use both components, we can get the original </a:t>
            </a:r>
            <a:r>
              <a:rPr lang="en-US"/>
              <a:t>data back…</a:t>
            </a:r>
          </a:p>
        </p:txBody>
      </p:sp>
      <p:pic>
        <p:nvPicPr>
          <p:cNvPr id="5122" name="Picture 2"/>
          <p:cNvPicPr>
            <a:picLocks noChangeAspect="1" noChangeArrowheads="1"/>
          </p:cNvPicPr>
          <p:nvPr/>
        </p:nvPicPr>
        <p:blipFill>
          <a:blip r:embed="rId2" cstate="print"/>
          <a:srcRect/>
          <a:stretch>
            <a:fillRect/>
          </a:stretch>
        </p:blipFill>
        <p:spPr bwMode="auto">
          <a:xfrm>
            <a:off x="4572001" y="1447800"/>
            <a:ext cx="5382047" cy="51054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2057401" y="838201"/>
            <a:ext cx="8067675" cy="714375"/>
          </a:xfrm>
          <a:prstGeom prst="rect">
            <a:avLst/>
          </a:prstGeom>
          <a:noFill/>
          <a:ln w="9525">
            <a:noFill/>
            <a:miter lim="800000"/>
            <a:headEnd/>
            <a:tailEnd/>
          </a:ln>
        </p:spPr>
      </p:pic>
      <p:sp>
        <p:nvSpPr>
          <p:cNvPr id="7" name="Rectangle 6"/>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
        <p:nvSpPr>
          <p:cNvPr id="8" name="TextBox 7"/>
          <p:cNvSpPr txBox="1"/>
          <p:nvPr/>
        </p:nvSpPr>
        <p:spPr>
          <a:xfrm>
            <a:off x="4881348" y="533400"/>
            <a:ext cx="2720617" cy="369332"/>
          </a:xfrm>
          <a:prstGeom prst="rect">
            <a:avLst/>
          </a:prstGeom>
          <a:noFill/>
        </p:spPr>
        <p:txBody>
          <a:bodyPr wrap="none" rtlCol="0">
            <a:spAutoFit/>
          </a:bodyPr>
          <a:lstStyle/>
          <a:p>
            <a:r>
              <a:rPr lang="en-US" dirty="0"/>
              <a:t>[200 * 2] * [2,2] = [200 * 2]</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0"/>
            <a:ext cx="4781950" cy="369332"/>
          </a:xfrm>
          <a:prstGeom prst="rect">
            <a:avLst/>
          </a:prstGeom>
          <a:noFill/>
        </p:spPr>
        <p:txBody>
          <a:bodyPr wrap="none" rtlCol="0">
            <a:spAutoFit/>
          </a:bodyPr>
          <a:lstStyle/>
          <a:p>
            <a:r>
              <a:rPr lang="en-US" dirty="0"/>
              <a:t>With alternative syntax (but identical results…)</a:t>
            </a:r>
          </a:p>
        </p:txBody>
      </p:sp>
      <p:pic>
        <p:nvPicPr>
          <p:cNvPr id="6146" name="Picture 2"/>
          <p:cNvPicPr>
            <a:picLocks noChangeAspect="1" noChangeArrowheads="1"/>
          </p:cNvPicPr>
          <p:nvPr/>
        </p:nvPicPr>
        <p:blipFill>
          <a:blip r:embed="rId2" cstate="print"/>
          <a:srcRect/>
          <a:stretch>
            <a:fillRect/>
          </a:stretch>
        </p:blipFill>
        <p:spPr bwMode="auto">
          <a:xfrm>
            <a:off x="1905000" y="381000"/>
            <a:ext cx="6667500" cy="18669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715000" y="2286000"/>
            <a:ext cx="3999032" cy="3962400"/>
          </a:xfrm>
          <a:prstGeom prst="rect">
            <a:avLst/>
          </a:prstGeom>
          <a:noFill/>
          <a:ln w="9525">
            <a:noFill/>
            <a:miter lim="800000"/>
            <a:headEnd/>
            <a:tailEnd/>
          </a:ln>
        </p:spPr>
      </p:pic>
      <p:sp>
        <p:nvSpPr>
          <p:cNvPr id="7" name="Rectangle 6"/>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209800" y="609600"/>
            <a:ext cx="7181850" cy="1085850"/>
          </a:xfrm>
          <a:prstGeom prst="rect">
            <a:avLst/>
          </a:prstGeom>
          <a:noFill/>
          <a:ln w="9525">
            <a:noFill/>
            <a:miter lim="800000"/>
            <a:headEnd/>
            <a:tailEnd/>
          </a:ln>
        </p:spPr>
      </p:pic>
      <p:sp>
        <p:nvSpPr>
          <p:cNvPr id="5" name="TextBox 4"/>
          <p:cNvSpPr txBox="1"/>
          <p:nvPr/>
        </p:nvSpPr>
        <p:spPr>
          <a:xfrm>
            <a:off x="1981200" y="0"/>
            <a:ext cx="4781950" cy="369332"/>
          </a:xfrm>
          <a:prstGeom prst="rect">
            <a:avLst/>
          </a:prstGeom>
          <a:noFill/>
        </p:spPr>
        <p:txBody>
          <a:bodyPr wrap="none" rtlCol="0">
            <a:spAutoFit/>
          </a:bodyPr>
          <a:lstStyle/>
          <a:p>
            <a:r>
              <a:rPr lang="en-US" dirty="0"/>
              <a:t>With alternative syntax (but identical results…)</a:t>
            </a:r>
          </a:p>
        </p:txBody>
      </p:sp>
      <p:pic>
        <p:nvPicPr>
          <p:cNvPr id="7171" name="Picture 3"/>
          <p:cNvPicPr>
            <a:picLocks noChangeAspect="1" noChangeArrowheads="1"/>
          </p:cNvPicPr>
          <p:nvPr/>
        </p:nvPicPr>
        <p:blipFill>
          <a:blip r:embed="rId3" cstate="print"/>
          <a:srcRect/>
          <a:stretch>
            <a:fillRect/>
          </a:stretch>
        </p:blipFill>
        <p:spPr bwMode="auto">
          <a:xfrm>
            <a:off x="4495800" y="1758332"/>
            <a:ext cx="4953000" cy="4642468"/>
          </a:xfrm>
          <a:prstGeom prst="rect">
            <a:avLst/>
          </a:prstGeom>
          <a:noFill/>
          <a:ln w="9525">
            <a:noFill/>
            <a:miter lim="800000"/>
            <a:headEnd/>
            <a:tailEnd/>
          </a:ln>
        </p:spPr>
      </p:pic>
      <p:sp>
        <p:nvSpPr>
          <p:cNvPr id="7" name="Rectangle 6"/>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0" y="0"/>
            <a:ext cx="4781950" cy="369332"/>
          </a:xfrm>
          <a:prstGeom prst="rect">
            <a:avLst/>
          </a:prstGeom>
          <a:noFill/>
        </p:spPr>
        <p:txBody>
          <a:bodyPr wrap="none" rtlCol="0">
            <a:spAutoFit/>
          </a:bodyPr>
          <a:lstStyle/>
          <a:p>
            <a:r>
              <a:rPr lang="en-US" dirty="0"/>
              <a:t>With alternative syntax (but identical results…)</a:t>
            </a:r>
          </a:p>
        </p:txBody>
      </p:sp>
      <p:pic>
        <p:nvPicPr>
          <p:cNvPr id="8194" name="Picture 2"/>
          <p:cNvPicPr>
            <a:picLocks noChangeAspect="1" noChangeArrowheads="1"/>
          </p:cNvPicPr>
          <p:nvPr/>
        </p:nvPicPr>
        <p:blipFill>
          <a:blip r:embed="rId2" cstate="print"/>
          <a:srcRect/>
          <a:stretch>
            <a:fillRect/>
          </a:stretch>
        </p:blipFill>
        <p:spPr bwMode="auto">
          <a:xfrm>
            <a:off x="2590800" y="533400"/>
            <a:ext cx="7086600" cy="70485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114801" y="1143001"/>
            <a:ext cx="5210573" cy="5095875"/>
          </a:xfrm>
          <a:prstGeom prst="rect">
            <a:avLst/>
          </a:prstGeom>
          <a:noFill/>
          <a:ln w="9525">
            <a:noFill/>
            <a:miter lim="800000"/>
            <a:headEnd/>
            <a:tailEnd/>
          </a:ln>
        </p:spPr>
      </p:pic>
      <p:sp>
        <p:nvSpPr>
          <p:cNvPr id="9" name="Rectangle 8"/>
          <p:cNvSpPr/>
          <p:nvPr/>
        </p:nvSpPr>
        <p:spPr>
          <a:xfrm>
            <a:off x="1600200" y="6474024"/>
            <a:ext cx="11658600" cy="307777"/>
          </a:xfrm>
          <a:prstGeom prst="rect">
            <a:avLst/>
          </a:prstGeom>
        </p:spPr>
        <p:txBody>
          <a:bodyPr wrap="square">
            <a:spAutoFit/>
          </a:bodyPr>
          <a:lstStyle/>
          <a:p>
            <a:r>
              <a:rPr lang="en-US" sz="1400" dirty="0">
                <a:latin typeface="Arial" pitchFamily="34" charset="0"/>
                <a:cs typeface="Arial" pitchFamily="34" charset="0"/>
              </a:rPr>
              <a:t>https://github.com/afodor/metagenomicsTools/blob/master/src/machineLearningExamples/pcaRotation.txt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440DB5-8D23-8AF1-31F4-F36FD71AE1F1}"/>
              </a:ext>
            </a:extLst>
          </p:cNvPr>
          <p:cNvPicPr>
            <a:picLocks noChangeAspect="1"/>
          </p:cNvPicPr>
          <p:nvPr/>
        </p:nvPicPr>
        <p:blipFill>
          <a:blip r:embed="rId2"/>
          <a:stretch>
            <a:fillRect/>
          </a:stretch>
        </p:blipFill>
        <p:spPr>
          <a:xfrm>
            <a:off x="4875320" y="743808"/>
            <a:ext cx="5378388" cy="5370384"/>
          </a:xfrm>
          <a:prstGeom prst="rect">
            <a:avLst/>
          </a:prstGeom>
        </p:spPr>
      </p:pic>
      <p:sp>
        <p:nvSpPr>
          <p:cNvPr id="5" name="TextBox 4">
            <a:extLst>
              <a:ext uri="{FF2B5EF4-FFF2-40B4-BE49-F238E27FC236}">
                <a16:creationId xmlns:a16="http://schemas.microsoft.com/office/drawing/2014/main" id="{C4096FE8-49B5-C2BB-A264-740419D854EE}"/>
              </a:ext>
            </a:extLst>
          </p:cNvPr>
          <p:cNvSpPr txBox="1"/>
          <p:nvPr/>
        </p:nvSpPr>
        <p:spPr>
          <a:xfrm>
            <a:off x="479393" y="887767"/>
            <a:ext cx="4503862" cy="3693319"/>
          </a:xfrm>
          <a:prstGeom prst="rect">
            <a:avLst/>
          </a:prstGeom>
          <a:noFill/>
        </p:spPr>
        <p:txBody>
          <a:bodyPr wrap="none" rtlCol="0">
            <a:spAutoFit/>
          </a:bodyPr>
          <a:lstStyle/>
          <a:p>
            <a:r>
              <a:rPr lang="en-US" dirty="0"/>
              <a:t>Returning to our </a:t>
            </a:r>
            <a:r>
              <a:rPr lang="en-US" dirty="0" err="1"/>
              <a:t>PCoA</a:t>
            </a:r>
            <a:r>
              <a:rPr lang="en-US" dirty="0"/>
              <a:t> plot,</a:t>
            </a:r>
          </a:p>
          <a:p>
            <a:r>
              <a:rPr lang="en-US" dirty="0"/>
              <a:t>we can form for the first two </a:t>
            </a:r>
            <a:r>
              <a:rPr lang="en-US" dirty="0" err="1"/>
              <a:t>PCoA</a:t>
            </a:r>
            <a:endParaRPr lang="en-US" dirty="0"/>
          </a:p>
          <a:p>
            <a:r>
              <a:rPr lang="en-US" dirty="0"/>
              <a:t>axes, a null hypothesis that all of the means</a:t>
            </a:r>
          </a:p>
          <a:p>
            <a:r>
              <a:rPr lang="en-US" dirty="0"/>
              <a:t>are drawn from the same distribution</a:t>
            </a:r>
          </a:p>
          <a:p>
            <a:endParaRPr lang="en-US" dirty="0"/>
          </a:p>
          <a:p>
            <a:endParaRPr lang="en-US" dirty="0"/>
          </a:p>
          <a:p>
            <a:r>
              <a:rPr lang="en-US" dirty="0"/>
              <a:t>We asked ChatGPT 3.5 to do this:</a:t>
            </a:r>
          </a:p>
          <a:p>
            <a:r>
              <a:rPr lang="en-US" dirty="0"/>
              <a:t>(“given the above code, </a:t>
            </a:r>
            <a:r>
              <a:rPr lang="en-US" b="0" i="0" dirty="0">
                <a:solidFill>
                  <a:srgbClr val="0D0D0D"/>
                </a:solidFill>
                <a:effectLst/>
                <a:highlight>
                  <a:srgbClr val="FFFFFF"/>
                </a:highlight>
                <a:latin typeface="Söhne"/>
              </a:rPr>
              <a:t>perform a one-way </a:t>
            </a:r>
          </a:p>
          <a:p>
            <a:r>
              <a:rPr lang="en-US" b="0" i="0" dirty="0">
                <a:solidFill>
                  <a:srgbClr val="0D0D0D"/>
                </a:solidFill>
                <a:effectLst/>
                <a:highlight>
                  <a:srgbClr val="FFFFFF"/>
                </a:highlight>
                <a:latin typeface="Söhne"/>
              </a:rPr>
              <a:t>ANOVA on the first MDS axes with a null </a:t>
            </a:r>
          </a:p>
          <a:p>
            <a:r>
              <a:rPr lang="en-US" b="0" i="0" dirty="0">
                <a:solidFill>
                  <a:srgbClr val="0D0D0D"/>
                </a:solidFill>
                <a:effectLst/>
                <a:highlight>
                  <a:srgbClr val="FFFFFF"/>
                </a:highlight>
                <a:latin typeface="Söhne"/>
              </a:rPr>
              <a:t>hypothesis that all the categories have </a:t>
            </a:r>
          </a:p>
          <a:p>
            <a:r>
              <a:rPr lang="en-US" b="0" i="0" dirty="0">
                <a:solidFill>
                  <a:srgbClr val="0D0D0D"/>
                </a:solidFill>
                <a:effectLst/>
                <a:highlight>
                  <a:srgbClr val="FFFFFF"/>
                </a:highlight>
                <a:latin typeface="Söhne"/>
              </a:rPr>
              <a:t>equal mean”)</a:t>
            </a:r>
          </a:p>
          <a:p>
            <a:r>
              <a:rPr lang="en-US" dirty="0">
                <a:solidFill>
                  <a:srgbClr val="0D0D0D"/>
                </a:solidFill>
                <a:highlight>
                  <a:srgbClr val="FFFFFF"/>
                </a:highlight>
                <a:latin typeface="Söhne"/>
              </a:rPr>
              <a:t>but the code it generated ran with errors,</a:t>
            </a:r>
          </a:p>
          <a:p>
            <a:r>
              <a:rPr lang="en-US" dirty="0">
                <a:solidFill>
                  <a:srgbClr val="0D0D0D"/>
                </a:solidFill>
                <a:highlight>
                  <a:srgbClr val="FFFFFF"/>
                </a:highlight>
                <a:latin typeface="Söhne"/>
              </a:rPr>
              <a:t>so again we code this by hand…</a:t>
            </a:r>
            <a:endParaRPr lang="en-US" dirty="0"/>
          </a:p>
        </p:txBody>
      </p:sp>
    </p:spTree>
    <p:extLst>
      <p:ext uri="{BB962C8B-B14F-4D97-AF65-F5344CB8AC3E}">
        <p14:creationId xmlns:p14="http://schemas.microsoft.com/office/powerpoint/2010/main" val="376599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3F0341-62D7-0F4F-5EDC-B012D9C63DD5}"/>
              </a:ext>
            </a:extLst>
          </p:cNvPr>
          <p:cNvSpPr txBox="1"/>
          <p:nvPr/>
        </p:nvSpPr>
        <p:spPr>
          <a:xfrm>
            <a:off x="1126836" y="240146"/>
            <a:ext cx="68788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inference also largely fails for samples outside the human gut</a:t>
            </a:r>
          </a:p>
        </p:txBody>
      </p:sp>
      <p:pic>
        <p:nvPicPr>
          <p:cNvPr id="6" name="Picture 5">
            <a:extLst>
              <a:ext uri="{FF2B5EF4-FFF2-40B4-BE49-F238E27FC236}">
                <a16:creationId xmlns:a16="http://schemas.microsoft.com/office/drawing/2014/main" id="{4DD52A78-F3FF-A729-F1CC-4CA34EE62077}"/>
              </a:ext>
            </a:extLst>
          </p:cNvPr>
          <p:cNvPicPr>
            <a:picLocks noChangeAspect="1"/>
          </p:cNvPicPr>
          <p:nvPr/>
        </p:nvPicPr>
        <p:blipFill>
          <a:blip r:embed="rId2"/>
          <a:stretch>
            <a:fillRect/>
          </a:stretch>
        </p:blipFill>
        <p:spPr>
          <a:xfrm>
            <a:off x="6579899" y="5749173"/>
            <a:ext cx="5182424" cy="868681"/>
          </a:xfrm>
          <a:prstGeom prst="rect">
            <a:avLst/>
          </a:prstGeom>
        </p:spPr>
      </p:pic>
      <p:pic>
        <p:nvPicPr>
          <p:cNvPr id="8" name="Picture 7">
            <a:extLst>
              <a:ext uri="{FF2B5EF4-FFF2-40B4-BE49-F238E27FC236}">
                <a16:creationId xmlns:a16="http://schemas.microsoft.com/office/drawing/2014/main" id="{1F3F6785-FB74-90E5-AC31-CB364FFCC476}"/>
              </a:ext>
            </a:extLst>
          </p:cNvPr>
          <p:cNvPicPr>
            <a:picLocks noChangeAspect="1"/>
          </p:cNvPicPr>
          <p:nvPr/>
        </p:nvPicPr>
        <p:blipFill>
          <a:blip r:embed="rId3"/>
          <a:stretch>
            <a:fillRect/>
          </a:stretch>
        </p:blipFill>
        <p:spPr>
          <a:xfrm>
            <a:off x="840941" y="609478"/>
            <a:ext cx="9125095" cy="4651403"/>
          </a:xfrm>
          <a:prstGeom prst="rect">
            <a:avLst/>
          </a:prstGeom>
        </p:spPr>
      </p:pic>
    </p:spTree>
    <p:extLst>
      <p:ext uri="{BB962C8B-B14F-4D97-AF65-F5344CB8AC3E}">
        <p14:creationId xmlns:p14="http://schemas.microsoft.com/office/powerpoint/2010/main" val="2833815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4AB72D-3EEC-DF88-72B2-57C9990017A2}"/>
              </a:ext>
            </a:extLst>
          </p:cNvPr>
          <p:cNvPicPr>
            <a:picLocks noChangeAspect="1"/>
          </p:cNvPicPr>
          <p:nvPr/>
        </p:nvPicPr>
        <p:blipFill>
          <a:blip r:embed="rId2"/>
          <a:stretch>
            <a:fillRect/>
          </a:stretch>
        </p:blipFill>
        <p:spPr>
          <a:xfrm>
            <a:off x="7241265" y="256536"/>
            <a:ext cx="3561596" cy="3556296"/>
          </a:xfrm>
          <a:prstGeom prst="rect">
            <a:avLst/>
          </a:prstGeom>
        </p:spPr>
      </p:pic>
      <p:sp>
        <p:nvSpPr>
          <p:cNvPr id="6" name="TextBox 5">
            <a:extLst>
              <a:ext uri="{FF2B5EF4-FFF2-40B4-BE49-F238E27FC236}">
                <a16:creationId xmlns:a16="http://schemas.microsoft.com/office/drawing/2014/main" id="{D24E6A0D-08B6-76CB-7F2E-4345921E07A7}"/>
              </a:ext>
            </a:extLst>
          </p:cNvPr>
          <p:cNvSpPr txBox="1"/>
          <p:nvPr/>
        </p:nvSpPr>
        <p:spPr>
          <a:xfrm>
            <a:off x="1065320" y="71870"/>
            <a:ext cx="94394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plot and run statistical tests on our MDS axes with a few lines of hand-written code</a:t>
            </a:r>
          </a:p>
        </p:txBody>
      </p:sp>
      <p:sp>
        <p:nvSpPr>
          <p:cNvPr id="5" name="TextBox 4">
            <a:extLst>
              <a:ext uri="{FF2B5EF4-FFF2-40B4-BE49-F238E27FC236}">
                <a16:creationId xmlns:a16="http://schemas.microsoft.com/office/drawing/2014/main" id="{AF3C557F-E628-430A-6188-398D5C11CD84}"/>
              </a:ext>
            </a:extLst>
          </p:cNvPr>
          <p:cNvSpPr txBox="1"/>
          <p:nvPr/>
        </p:nvSpPr>
        <p:spPr>
          <a:xfrm>
            <a:off x="517125" y="1181599"/>
            <a:ext cx="6094520" cy="2031325"/>
          </a:xfrm>
          <a:prstGeom prst="rect">
            <a:avLst/>
          </a:prstGeom>
          <a:noFill/>
        </p:spPr>
        <p:txBody>
          <a:bodyPr wrap="square">
            <a:spAutoFit/>
          </a:bodyPr>
          <a:lstStyle/>
          <a:p>
            <a:r>
              <a:rPr lang="en-US" dirty="0"/>
              <a:t>boxplot( scores(</a:t>
            </a:r>
            <a:r>
              <a:rPr lang="en-US" dirty="0" err="1"/>
              <a:t>myPCOA</a:t>
            </a:r>
            <a:r>
              <a:rPr lang="en-US" dirty="0"/>
              <a:t>)$sites[,1] ~ </a:t>
            </a:r>
            <a:r>
              <a:rPr lang="en-US" dirty="0" err="1"/>
              <a:t>categories,ylab</a:t>
            </a:r>
            <a:r>
              <a:rPr lang="en-US" dirty="0"/>
              <a:t>="MDS1",xlab="sites" )</a:t>
            </a:r>
          </a:p>
          <a:p>
            <a:endParaRPr lang="en-US" dirty="0"/>
          </a:p>
          <a:p>
            <a:r>
              <a:rPr lang="en-US" dirty="0"/>
              <a:t> boxplot( scores(</a:t>
            </a:r>
            <a:r>
              <a:rPr lang="en-US" dirty="0" err="1"/>
              <a:t>myPCOA</a:t>
            </a:r>
            <a:r>
              <a:rPr lang="en-US" dirty="0"/>
              <a:t>)$sites[,2] ~ </a:t>
            </a:r>
            <a:r>
              <a:rPr lang="en-US" dirty="0" err="1"/>
              <a:t>categories,ylab</a:t>
            </a:r>
            <a:r>
              <a:rPr lang="en-US" dirty="0"/>
              <a:t>="MDS2",xlab="sites" )</a:t>
            </a:r>
          </a:p>
          <a:p>
            <a:endParaRPr lang="en-US" dirty="0"/>
          </a:p>
          <a:p>
            <a:endParaRPr lang="en-US" dirty="0"/>
          </a:p>
        </p:txBody>
      </p:sp>
      <p:pic>
        <p:nvPicPr>
          <p:cNvPr id="8" name="Picture 7">
            <a:extLst>
              <a:ext uri="{FF2B5EF4-FFF2-40B4-BE49-F238E27FC236}">
                <a16:creationId xmlns:a16="http://schemas.microsoft.com/office/drawing/2014/main" id="{C0A55D58-86BD-6818-026D-39C4A2CD4DE5}"/>
              </a:ext>
            </a:extLst>
          </p:cNvPr>
          <p:cNvPicPr>
            <a:picLocks noChangeAspect="1"/>
          </p:cNvPicPr>
          <p:nvPr/>
        </p:nvPicPr>
        <p:blipFill>
          <a:blip r:embed="rId3"/>
          <a:stretch>
            <a:fillRect/>
          </a:stretch>
        </p:blipFill>
        <p:spPr>
          <a:xfrm>
            <a:off x="517125" y="3031725"/>
            <a:ext cx="5419725" cy="2952750"/>
          </a:xfrm>
          <a:prstGeom prst="rect">
            <a:avLst/>
          </a:prstGeom>
        </p:spPr>
      </p:pic>
      <p:pic>
        <p:nvPicPr>
          <p:cNvPr id="12" name="Picture 11">
            <a:extLst>
              <a:ext uri="{FF2B5EF4-FFF2-40B4-BE49-F238E27FC236}">
                <a16:creationId xmlns:a16="http://schemas.microsoft.com/office/drawing/2014/main" id="{C82975A0-9C87-7918-C3BB-978C24AFE4A4}"/>
              </a:ext>
            </a:extLst>
          </p:cNvPr>
          <p:cNvPicPr>
            <a:picLocks noChangeAspect="1"/>
          </p:cNvPicPr>
          <p:nvPr/>
        </p:nvPicPr>
        <p:blipFill>
          <a:blip r:embed="rId4"/>
          <a:stretch>
            <a:fillRect/>
          </a:stretch>
        </p:blipFill>
        <p:spPr>
          <a:xfrm>
            <a:off x="7356489" y="3429000"/>
            <a:ext cx="3561595" cy="3556304"/>
          </a:xfrm>
          <a:prstGeom prst="rect">
            <a:avLst/>
          </a:prstGeom>
        </p:spPr>
      </p:pic>
      <p:sp>
        <p:nvSpPr>
          <p:cNvPr id="13" name="TextBox 12">
            <a:extLst>
              <a:ext uri="{FF2B5EF4-FFF2-40B4-BE49-F238E27FC236}">
                <a16:creationId xmlns:a16="http://schemas.microsoft.com/office/drawing/2014/main" id="{37589069-59F7-2811-EE94-4AB0F31BCCE5}"/>
              </a:ext>
            </a:extLst>
          </p:cNvPr>
          <p:cNvSpPr txBox="1"/>
          <p:nvPr/>
        </p:nvSpPr>
        <p:spPr>
          <a:xfrm>
            <a:off x="472736" y="6161103"/>
            <a:ext cx="6649962" cy="646331"/>
          </a:xfrm>
          <a:prstGeom prst="rect">
            <a:avLst/>
          </a:prstGeom>
          <a:noFill/>
        </p:spPr>
        <p:txBody>
          <a:bodyPr wrap="none" rtlCol="0">
            <a:spAutoFit/>
          </a:bodyPr>
          <a:lstStyle/>
          <a:p>
            <a:r>
              <a:rPr lang="en-US" dirty="0"/>
              <a:t>Despite the small sample size, the vast difference between these </a:t>
            </a:r>
          </a:p>
          <a:p>
            <a:r>
              <a:rPr lang="en-US" dirty="0"/>
              <a:t>sites allows us to easily reject the null hypothesis</a:t>
            </a:r>
          </a:p>
        </p:txBody>
      </p:sp>
    </p:spTree>
    <p:extLst>
      <p:ext uri="{BB962C8B-B14F-4D97-AF65-F5344CB8AC3E}">
        <p14:creationId xmlns:p14="http://schemas.microsoft.com/office/powerpoint/2010/main" val="314340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748ACB-272B-123D-EEF1-B30180BEB2A5}"/>
              </a:ext>
            </a:extLst>
          </p:cNvPr>
          <p:cNvSpPr txBox="1"/>
          <p:nvPr/>
        </p:nvSpPr>
        <p:spPr>
          <a:xfrm>
            <a:off x="790113" y="390617"/>
            <a:ext cx="8080161"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also do a non-parametric test over the distance metric using ADONIS</a:t>
            </a:r>
          </a:p>
          <a:p>
            <a:r>
              <a:rPr lang="en-US" dirty="0">
                <a:latin typeface="Arial" panose="020B0604020202020204" pitchFamily="34" charset="0"/>
                <a:cs typeface="Arial" panose="020B0604020202020204" pitchFamily="34" charset="0"/>
              </a:rPr>
              <a:t>(ignoring some error messages)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2CDF3D4-031C-0F45-C18B-B5AC4693F526}"/>
              </a:ext>
            </a:extLst>
          </p:cNvPr>
          <p:cNvPicPr>
            <a:picLocks noChangeAspect="1"/>
          </p:cNvPicPr>
          <p:nvPr/>
        </p:nvPicPr>
        <p:blipFill>
          <a:blip r:embed="rId2"/>
          <a:stretch>
            <a:fillRect/>
          </a:stretch>
        </p:blipFill>
        <p:spPr>
          <a:xfrm>
            <a:off x="1003777" y="1324483"/>
            <a:ext cx="6296025" cy="3019425"/>
          </a:xfrm>
          <a:prstGeom prst="rect">
            <a:avLst/>
          </a:prstGeom>
        </p:spPr>
      </p:pic>
    </p:spTree>
    <p:extLst>
      <p:ext uri="{BB962C8B-B14F-4D97-AF65-F5344CB8AC3E}">
        <p14:creationId xmlns:p14="http://schemas.microsoft.com/office/powerpoint/2010/main" val="576961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1B6261-311B-F5C7-4620-8DE17A993C28}"/>
              </a:ext>
            </a:extLst>
          </p:cNvPr>
          <p:cNvSpPr txBox="1"/>
          <p:nvPr/>
        </p:nvSpPr>
        <p:spPr>
          <a:xfrm>
            <a:off x="1260629" y="26633"/>
            <a:ext cx="7268015"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extend our ANOVA analysis for every taxa in the spreadsheet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6981C2-3F36-151B-F56F-8352BBC8E8F2}"/>
              </a:ext>
            </a:extLst>
          </p:cNvPr>
          <p:cNvSpPr txBox="1"/>
          <p:nvPr/>
        </p:nvSpPr>
        <p:spPr>
          <a:xfrm>
            <a:off x="281864" y="527883"/>
            <a:ext cx="11441098" cy="5109091"/>
          </a:xfrm>
          <a:prstGeom prst="rect">
            <a:avLst/>
          </a:prstGeom>
          <a:noFill/>
        </p:spPr>
        <p:txBody>
          <a:bodyPr wrap="square">
            <a:spAutoFit/>
          </a:bodyPr>
          <a:lstStyle/>
          <a:p>
            <a:endParaRPr lang="en-US" sz="1400" dirty="0">
              <a:latin typeface="Calibri" panose="020F0502020204030204" pitchFamily="34" charset="0"/>
              <a:cs typeface="Calibri" panose="020F0502020204030204" pitchFamily="34" charset="0"/>
            </a:endParaRPr>
          </a:p>
          <a:p>
            <a:pPr algn="l"/>
            <a:r>
              <a:rPr lang="en-US" sz="1400" dirty="0" err="1">
                <a:latin typeface="Calibri" panose="020F0502020204030204" pitchFamily="34" charset="0"/>
                <a:cs typeface="Calibri" panose="020F0502020204030204" pitchFamily="34" charset="0"/>
              </a:rPr>
              <a:t>inFile</a:t>
            </a:r>
            <a:r>
              <a:rPr lang="en-US" sz="1400" dirty="0">
                <a:latin typeface="Calibri" panose="020F0502020204030204" pitchFamily="34" charset="0"/>
                <a:cs typeface="Calibri" panose="020F0502020204030204" pitchFamily="34" charset="0"/>
              </a:rPr>
              <a:t> &lt;- "C:\\query\\stream_abundance_table_genus.txt"</a:t>
            </a:r>
          </a:p>
          <a:p>
            <a:pPr algn="l"/>
            <a:endParaRPr lang="en-US" sz="1400" dirty="0">
              <a:latin typeface="Calibri" panose="020F0502020204030204" pitchFamily="34" charset="0"/>
              <a:cs typeface="Calibri" panose="020F0502020204030204" pitchFamily="34" charset="0"/>
            </a:endParaRPr>
          </a:p>
          <a:p>
            <a:pPr algn="l"/>
            <a:r>
              <a:rPr lang="en-US" sz="1400" dirty="0" err="1">
                <a:latin typeface="Calibri" panose="020F0502020204030204" pitchFamily="34" charset="0"/>
                <a:cs typeface="Calibri" panose="020F0502020204030204" pitchFamily="34" charset="0"/>
              </a:rPr>
              <a:t>myT</a:t>
            </a:r>
            <a:r>
              <a:rPr lang="en-US" sz="1400" dirty="0">
                <a:latin typeface="Calibri" panose="020F0502020204030204" pitchFamily="34" charset="0"/>
                <a:cs typeface="Calibri" panose="020F0502020204030204" pitchFamily="34" charset="0"/>
              </a:rPr>
              <a:t> &lt;- </a:t>
            </a:r>
            <a:r>
              <a:rPr lang="en-US" sz="1400" dirty="0" err="1">
                <a:latin typeface="Calibri" panose="020F0502020204030204" pitchFamily="34" charset="0"/>
                <a:cs typeface="Calibri" panose="020F0502020204030204" pitchFamily="34" charset="0"/>
              </a:rPr>
              <a:t>read.table</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inFile</a:t>
            </a:r>
            <a:r>
              <a:rPr lang="en-US" sz="1400" dirty="0">
                <a:latin typeface="Calibri" panose="020F0502020204030204" pitchFamily="34" charset="0"/>
                <a:cs typeface="Calibri" panose="020F0502020204030204" pitchFamily="34" charset="0"/>
              </a:rPr>
              <a:t>, </a:t>
            </a:r>
            <a:r>
              <a:rPr lang="en-US" sz="1400" dirty="0" err="1">
                <a:solidFill>
                  <a:srgbClr val="000000"/>
                </a:solidFill>
                <a:latin typeface="Calibri" panose="020F0502020204030204" pitchFamily="34" charset="0"/>
                <a:cs typeface="Calibri" panose="020F0502020204030204" pitchFamily="34" charset="0"/>
              </a:rPr>
              <a:t>sep</a:t>
            </a:r>
            <a:r>
              <a:rPr lang="en-US" sz="1400" dirty="0">
                <a:solidFill>
                  <a:srgbClr val="000000"/>
                </a:solidFill>
                <a:latin typeface="Calibri" panose="020F0502020204030204" pitchFamily="34" charset="0"/>
                <a:cs typeface="Calibri" panose="020F0502020204030204" pitchFamily="34" charset="0"/>
              </a:rPr>
              <a:t>="\t", header=</a:t>
            </a:r>
            <a:r>
              <a:rPr lang="en-US" sz="1400" dirty="0" err="1">
                <a:solidFill>
                  <a:srgbClr val="000000"/>
                </a:solidFill>
                <a:latin typeface="Calibri" panose="020F0502020204030204" pitchFamily="34" charset="0"/>
                <a:cs typeface="Calibri" panose="020F0502020204030204" pitchFamily="34" charset="0"/>
              </a:rPr>
              <a:t>TRUE,row.names</a:t>
            </a:r>
            <a:r>
              <a:rPr lang="en-US" sz="1400" dirty="0">
                <a:solidFill>
                  <a:srgbClr val="000000"/>
                </a:solidFill>
                <a:latin typeface="Calibri" panose="020F0502020204030204" pitchFamily="34" charset="0"/>
                <a:cs typeface="Calibri" panose="020F0502020204030204" pitchFamily="34" charset="0"/>
              </a:rPr>
              <a:t>=1)</a:t>
            </a:r>
          </a:p>
          <a:p>
            <a:pPr algn="l"/>
            <a:endParaRPr lang="en-US" sz="1400" dirty="0">
              <a:latin typeface="Calibri" panose="020F0502020204030204" pitchFamily="34" charset="0"/>
              <a:cs typeface="Calibri" panose="020F0502020204030204" pitchFamily="34" charset="0"/>
            </a:endParaRPr>
          </a:p>
          <a:p>
            <a:pPr algn="l"/>
            <a:r>
              <a:rPr lang="en-US" sz="1400" dirty="0" err="1">
                <a:latin typeface="Calibri" panose="020F0502020204030204" pitchFamily="34" charset="0"/>
                <a:cs typeface="Calibri" panose="020F0502020204030204" pitchFamily="34" charset="0"/>
              </a:rPr>
              <a:t>pValues</a:t>
            </a:r>
            <a:r>
              <a:rPr lang="en-US" sz="1400" dirty="0">
                <a:latin typeface="Calibri" panose="020F0502020204030204" pitchFamily="34" charset="0"/>
                <a:cs typeface="Calibri" panose="020F0502020204030204" pitchFamily="34" charset="0"/>
              </a:rPr>
              <a:t> &lt;- c()</a:t>
            </a:r>
          </a:p>
          <a:p>
            <a:pPr algn="l"/>
            <a:r>
              <a:rPr lang="en-US" sz="1400" dirty="0" err="1">
                <a:latin typeface="Calibri" panose="020F0502020204030204" pitchFamily="34" charset="0"/>
                <a:cs typeface="Calibri" panose="020F0502020204030204" pitchFamily="34" charset="0"/>
              </a:rPr>
              <a:t>taxaNames</a:t>
            </a:r>
            <a:r>
              <a:rPr lang="en-US" sz="1400" dirty="0">
                <a:latin typeface="Calibri" panose="020F0502020204030204" pitchFamily="34" charset="0"/>
                <a:cs typeface="Calibri" panose="020F0502020204030204" pitchFamily="34" charset="0"/>
              </a:rPr>
              <a:t> &lt;- c()</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categories &lt;- c()</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for ( </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in 1:12 ) </a:t>
            </a:r>
          </a:p>
          <a:p>
            <a:pPr algn="l"/>
            <a:r>
              <a:rPr lang="en-US" sz="1400" dirty="0">
                <a:latin typeface="Calibri" panose="020F0502020204030204" pitchFamily="34" charset="0"/>
                <a:cs typeface="Calibri" panose="020F0502020204030204" pitchFamily="34" charset="0"/>
              </a:rPr>
              <a:t>{</a:t>
            </a:r>
          </a:p>
          <a:p>
            <a:pPr algn="l"/>
            <a:r>
              <a:rPr lang="en-US" sz="1400" dirty="0">
                <a:latin typeface="Calibri" panose="020F0502020204030204" pitchFamily="34" charset="0"/>
                <a:cs typeface="Calibri" panose="020F0502020204030204" pitchFamily="34" charset="0"/>
              </a:rPr>
              <a:t>categories[</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&lt;- </a:t>
            </a:r>
            <a:r>
              <a:rPr lang="en-US" sz="1400" dirty="0" err="1">
                <a:solidFill>
                  <a:srgbClr val="000000"/>
                </a:solidFill>
                <a:latin typeface="Calibri" panose="020F0502020204030204" pitchFamily="34" charset="0"/>
                <a:cs typeface="Calibri" panose="020F0502020204030204" pitchFamily="34" charset="0"/>
              </a:rPr>
              <a:t>substr</a:t>
            </a:r>
            <a:r>
              <a:rPr lang="en-US" sz="1400" dirty="0">
                <a:solidFill>
                  <a:srgbClr val="000000"/>
                </a:solidFill>
                <a:latin typeface="Calibri" panose="020F0502020204030204" pitchFamily="34" charset="0"/>
                <a:cs typeface="Calibri" panose="020F0502020204030204" pitchFamily="34" charset="0"/>
              </a:rPr>
              <a:t>(names(</a:t>
            </a:r>
            <a:r>
              <a:rPr lang="en-US" sz="1400" dirty="0" err="1">
                <a:solidFill>
                  <a:srgbClr val="000000"/>
                </a:solidFill>
                <a:latin typeface="Calibri" panose="020F0502020204030204" pitchFamily="34" charset="0"/>
                <a:cs typeface="Calibri" panose="020F0502020204030204" pitchFamily="34" charset="0"/>
              </a:rPr>
              <a:t>myT</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i</a:t>
            </a:r>
            <a:r>
              <a:rPr lang="en-US" sz="1400" dirty="0">
                <a:solidFill>
                  <a:srgbClr val="000000"/>
                </a:solidFill>
                <a:latin typeface="Calibri" panose="020F0502020204030204" pitchFamily="34" charset="0"/>
                <a:cs typeface="Calibri" panose="020F0502020204030204" pitchFamily="34" charset="0"/>
              </a:rPr>
              <a:t>], 1, 3)</a:t>
            </a:r>
          </a:p>
          <a:p>
            <a:pPr algn="l"/>
            <a:r>
              <a:rPr lang="en-US" sz="1400" dirty="0">
                <a:latin typeface="Calibri" panose="020F0502020204030204" pitchFamily="34" charset="0"/>
                <a:cs typeface="Calibri" panose="020F0502020204030204" pitchFamily="34" charset="0"/>
              </a:rPr>
              <a:t>}</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for( </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in 1:</a:t>
            </a:r>
            <a:r>
              <a:rPr lang="en-US" sz="1400" dirty="0">
                <a:solidFill>
                  <a:srgbClr val="000000"/>
                </a:solidFill>
                <a:latin typeface="Calibri" panose="020F0502020204030204" pitchFamily="34" charset="0"/>
                <a:cs typeface="Calibri" panose="020F0502020204030204" pitchFamily="34" charset="0"/>
              </a:rPr>
              <a:t>nrow(</a:t>
            </a:r>
            <a:r>
              <a:rPr lang="en-US" sz="1400" dirty="0" err="1">
                <a:solidFill>
                  <a:srgbClr val="000000"/>
                </a:solidFill>
                <a:latin typeface="Calibri" panose="020F0502020204030204" pitchFamily="34" charset="0"/>
                <a:cs typeface="Calibri" panose="020F0502020204030204" pitchFamily="34" charset="0"/>
              </a:rPr>
              <a:t>myT</a:t>
            </a:r>
            <a:r>
              <a:rPr lang="en-US" sz="1400" dirty="0">
                <a:solidFill>
                  <a:srgbClr val="000000"/>
                </a:solidFill>
                <a:latin typeface="Calibri" panose="020F0502020204030204" pitchFamily="34" charset="0"/>
                <a:cs typeface="Calibri" panose="020F0502020204030204" pitchFamily="34" charset="0"/>
              </a:rPr>
              <a:t>)) </a:t>
            </a:r>
          </a:p>
          <a:p>
            <a:pPr algn="l"/>
            <a:r>
              <a:rPr lang="en-US" sz="1400" dirty="0">
                <a:latin typeface="Calibri" panose="020F0502020204030204" pitchFamily="34" charset="0"/>
                <a:cs typeface="Calibri" panose="020F0502020204030204" pitchFamily="34" charset="0"/>
              </a:rPr>
              <a:t>{</a:t>
            </a:r>
          </a:p>
          <a:p>
            <a:pPr algn="l"/>
            <a:r>
              <a:rPr lang="en-US" sz="1400" dirty="0" err="1">
                <a:latin typeface="Calibri" panose="020F0502020204030204" pitchFamily="34" charset="0"/>
                <a:cs typeface="Calibri" panose="020F0502020204030204" pitchFamily="34" charset="0"/>
              </a:rPr>
              <a:t>pValues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&lt;- </a:t>
            </a:r>
            <a:r>
              <a:rPr lang="en-US" sz="1400" dirty="0" err="1">
                <a:solidFill>
                  <a:srgbClr val="000000"/>
                </a:solidFill>
                <a:latin typeface="Calibri" panose="020F0502020204030204" pitchFamily="34" charset="0"/>
                <a:cs typeface="Calibri" panose="020F0502020204030204" pitchFamily="34" charset="0"/>
              </a:rPr>
              <a:t>anova</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lm</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unlist</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myT</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i</a:t>
            </a:r>
            <a:r>
              <a:rPr lang="en-US" sz="1400" dirty="0">
                <a:solidFill>
                  <a:srgbClr val="000000"/>
                </a:solidFill>
                <a:latin typeface="Calibri" panose="020F0502020204030204" pitchFamily="34" charset="0"/>
                <a:cs typeface="Calibri" panose="020F0502020204030204" pitchFamily="34" charset="0"/>
              </a:rPr>
              <a:t>,]) ~ categories))$"</a:t>
            </a:r>
            <a:r>
              <a:rPr lang="en-US" sz="1400" dirty="0" err="1">
                <a:solidFill>
                  <a:srgbClr val="000000"/>
                </a:solidFill>
                <a:latin typeface="Calibri" panose="020F0502020204030204" pitchFamily="34" charset="0"/>
                <a:cs typeface="Calibri" panose="020F0502020204030204" pitchFamily="34" charset="0"/>
              </a:rPr>
              <a:t>Pr</a:t>
            </a:r>
            <a:r>
              <a:rPr lang="en-US" sz="1400" dirty="0">
                <a:solidFill>
                  <a:srgbClr val="000000"/>
                </a:solidFill>
                <a:latin typeface="Calibri" panose="020F0502020204030204" pitchFamily="34" charset="0"/>
                <a:cs typeface="Calibri" panose="020F0502020204030204" pitchFamily="34" charset="0"/>
              </a:rPr>
              <a:t>(&gt;F)"[1]</a:t>
            </a:r>
          </a:p>
          <a:p>
            <a:pPr algn="l"/>
            <a:r>
              <a:rPr lang="en-US" sz="1400" dirty="0" err="1">
                <a:latin typeface="Calibri" panose="020F0502020204030204" pitchFamily="34" charset="0"/>
                <a:cs typeface="Calibri" panose="020F0502020204030204" pitchFamily="34" charset="0"/>
              </a:rPr>
              <a:t>taxaNames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&lt;- </a:t>
            </a:r>
            <a:r>
              <a:rPr lang="en-US" sz="1400" dirty="0" err="1">
                <a:latin typeface="Calibri" panose="020F0502020204030204" pitchFamily="34" charset="0"/>
                <a:cs typeface="Calibri" panose="020F0502020204030204" pitchFamily="34" charset="0"/>
              </a:rPr>
              <a:t>row.names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myT</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a:t>
            </a:r>
          </a:p>
          <a:p>
            <a:pPr algn="l"/>
            <a:r>
              <a:rPr lang="en-US" sz="1400" dirty="0">
                <a:latin typeface="Calibri" panose="020F0502020204030204" pitchFamily="34" charset="0"/>
                <a:cs typeface="Calibri" panose="020F0502020204030204" pitchFamily="34" charset="0"/>
              </a:rPr>
              <a:t>}</a:t>
            </a:r>
          </a:p>
          <a:p>
            <a:pPr algn="l"/>
            <a:endParaRPr lang="en-US" sz="1400" dirty="0">
              <a:latin typeface="Calibri" panose="020F0502020204030204" pitchFamily="34" charset="0"/>
              <a:cs typeface="Calibri" panose="020F0502020204030204" pitchFamily="34" charset="0"/>
            </a:endParaRPr>
          </a:p>
          <a:p>
            <a:pPr algn="l"/>
            <a:r>
              <a:rPr lang="en-US" sz="1400" dirty="0">
                <a:solidFill>
                  <a:srgbClr val="000000"/>
                </a:solidFill>
                <a:latin typeface="Calibri" panose="020F0502020204030204" pitchFamily="34" charset="0"/>
                <a:cs typeface="Calibri" panose="020F0502020204030204" pitchFamily="34" charset="0"/>
              </a:rPr>
              <a:t>hist(</a:t>
            </a:r>
            <a:r>
              <a:rPr lang="en-US" sz="1400" dirty="0" err="1">
                <a:solidFill>
                  <a:srgbClr val="000000"/>
                </a:solidFill>
                <a:latin typeface="Calibri" panose="020F0502020204030204" pitchFamily="34" charset="0"/>
                <a:cs typeface="Calibri" panose="020F0502020204030204" pitchFamily="34" charset="0"/>
              </a:rPr>
              <a:t>pValues</a:t>
            </a:r>
            <a:r>
              <a:rPr lang="en-US" sz="1400" dirty="0">
                <a:solidFill>
                  <a:srgbClr val="000000"/>
                </a:solidFill>
                <a:latin typeface="Calibri" panose="020F0502020204030204" pitchFamily="34" charset="0"/>
                <a:cs typeface="Calibri" panose="020F0502020204030204" pitchFamily="34" charset="0"/>
              </a:rPr>
              <a:t>)</a:t>
            </a:r>
          </a:p>
          <a:p>
            <a:pPr algn="l"/>
            <a:endParaRPr lang="en-US" sz="1800" dirty="0">
              <a:latin typeface="Consolas" panose="020B0609020204030204" pitchFamily="49" charset="0"/>
            </a:endParaRPr>
          </a:p>
        </p:txBody>
      </p:sp>
      <p:sp>
        <p:nvSpPr>
          <p:cNvPr id="8" name="TextBox 7">
            <a:extLst>
              <a:ext uri="{FF2B5EF4-FFF2-40B4-BE49-F238E27FC236}">
                <a16:creationId xmlns:a16="http://schemas.microsoft.com/office/drawing/2014/main" id="{734392BA-A056-3A7A-7496-7455C9411B72}"/>
              </a:ext>
            </a:extLst>
          </p:cNvPr>
          <p:cNvSpPr txBox="1"/>
          <p:nvPr/>
        </p:nvSpPr>
        <p:spPr>
          <a:xfrm>
            <a:off x="552634" y="6093976"/>
            <a:ext cx="10899559" cy="369332"/>
          </a:xfrm>
          <a:prstGeom prst="rect">
            <a:avLst/>
          </a:prstGeom>
          <a:noFill/>
        </p:spPr>
        <p:txBody>
          <a:bodyPr wrap="square">
            <a:spAutoFit/>
          </a:bodyPr>
          <a:lstStyle/>
          <a:p>
            <a:r>
              <a:rPr lang="en-US" dirty="0"/>
              <a:t>https://github.com/afodor/metagenomicsTools/blob/master/src/scripts/classQueryExamples/quickAnova.txt</a:t>
            </a:r>
          </a:p>
        </p:txBody>
      </p:sp>
      <p:pic>
        <p:nvPicPr>
          <p:cNvPr id="10" name="Picture 9">
            <a:extLst>
              <a:ext uri="{FF2B5EF4-FFF2-40B4-BE49-F238E27FC236}">
                <a16:creationId xmlns:a16="http://schemas.microsoft.com/office/drawing/2014/main" id="{6298A2B1-99D6-BD66-D89C-DC20BEE637C9}"/>
              </a:ext>
            </a:extLst>
          </p:cNvPr>
          <p:cNvPicPr>
            <a:picLocks noChangeAspect="1"/>
          </p:cNvPicPr>
          <p:nvPr/>
        </p:nvPicPr>
        <p:blipFill>
          <a:blip r:embed="rId2"/>
          <a:stretch>
            <a:fillRect/>
          </a:stretch>
        </p:blipFill>
        <p:spPr>
          <a:xfrm>
            <a:off x="5842987" y="527883"/>
            <a:ext cx="4508377" cy="4501668"/>
          </a:xfrm>
          <a:prstGeom prst="rect">
            <a:avLst/>
          </a:prstGeom>
        </p:spPr>
      </p:pic>
      <p:sp>
        <p:nvSpPr>
          <p:cNvPr id="11" name="TextBox 10">
            <a:extLst>
              <a:ext uri="{FF2B5EF4-FFF2-40B4-BE49-F238E27FC236}">
                <a16:creationId xmlns:a16="http://schemas.microsoft.com/office/drawing/2014/main" id="{4E581055-C66D-9029-EED3-AE66C1C56A25}"/>
              </a:ext>
            </a:extLst>
          </p:cNvPr>
          <p:cNvSpPr txBox="1"/>
          <p:nvPr/>
        </p:nvSpPr>
        <p:spPr>
          <a:xfrm>
            <a:off x="6096000" y="5193436"/>
            <a:ext cx="5509970" cy="646331"/>
          </a:xfrm>
          <a:prstGeom prst="rect">
            <a:avLst/>
          </a:prstGeom>
          <a:noFill/>
        </p:spPr>
        <p:txBody>
          <a:bodyPr wrap="none" rtlCol="0">
            <a:spAutoFit/>
          </a:bodyPr>
          <a:lstStyle/>
          <a:p>
            <a:r>
              <a:rPr lang="en-US" dirty="0"/>
              <a:t>We expect a uniform distribution of p-values if the null</a:t>
            </a:r>
          </a:p>
          <a:p>
            <a:r>
              <a:rPr lang="en-US" dirty="0"/>
              <a:t>hypothesis is always true (which here it is clearly not)</a:t>
            </a:r>
          </a:p>
        </p:txBody>
      </p:sp>
    </p:spTree>
    <p:extLst>
      <p:ext uri="{BB962C8B-B14F-4D97-AF65-F5344CB8AC3E}">
        <p14:creationId xmlns:p14="http://schemas.microsoft.com/office/powerpoint/2010/main" val="35266667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653233-1229-49B3-00EC-85CECAF654B5}"/>
              </a:ext>
            </a:extLst>
          </p:cNvPr>
          <p:cNvSpPr txBox="1"/>
          <p:nvPr/>
        </p:nvSpPr>
        <p:spPr>
          <a:xfrm>
            <a:off x="692459" y="407333"/>
            <a:ext cx="1053365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For good measure, we can make a giant PDF that plots our results out by taxa (sorted by significance)</a:t>
            </a:r>
          </a:p>
        </p:txBody>
      </p:sp>
      <p:sp>
        <p:nvSpPr>
          <p:cNvPr id="6" name="TextBox 5">
            <a:extLst>
              <a:ext uri="{FF2B5EF4-FFF2-40B4-BE49-F238E27FC236}">
                <a16:creationId xmlns:a16="http://schemas.microsoft.com/office/drawing/2014/main" id="{DDEB0B2C-57A8-F953-8A09-6D295D171EC7}"/>
              </a:ext>
            </a:extLst>
          </p:cNvPr>
          <p:cNvSpPr txBox="1"/>
          <p:nvPr/>
        </p:nvSpPr>
        <p:spPr>
          <a:xfrm>
            <a:off x="215282" y="1028770"/>
            <a:ext cx="7401757" cy="3600986"/>
          </a:xfrm>
          <a:prstGeom prst="rect">
            <a:avLst/>
          </a:prstGeom>
          <a:noFill/>
        </p:spPr>
        <p:txBody>
          <a:bodyPr wrap="square">
            <a:spAutoFit/>
          </a:bodyPr>
          <a:lstStyle/>
          <a:p>
            <a:endParaRPr lang="en-US" sz="1400" dirty="0">
              <a:latin typeface="Calibri" panose="020F0502020204030204" pitchFamily="34" charset="0"/>
              <a:cs typeface="Calibri" panose="020F0502020204030204" pitchFamily="34" charset="0"/>
            </a:endParaRPr>
          </a:p>
          <a:p>
            <a:pPr algn="l"/>
            <a:r>
              <a:rPr lang="en-US" sz="1400" dirty="0">
                <a:solidFill>
                  <a:srgbClr val="000000"/>
                </a:solidFill>
                <a:latin typeface="Calibri" panose="020F0502020204030204" pitchFamily="34" charset="0"/>
                <a:cs typeface="Calibri" panose="020F0502020204030204" pitchFamily="34" charset="0"/>
              </a:rPr>
              <a:t>pdf("C:\\query\\boxplots.pdf")</a:t>
            </a:r>
          </a:p>
          <a:p>
            <a:pPr algn="l"/>
            <a:r>
              <a:rPr lang="en-US" sz="1400" dirty="0">
                <a:latin typeface="Calibri" panose="020F0502020204030204" pitchFamily="34" charset="0"/>
                <a:cs typeface="Calibri" panose="020F0502020204030204" pitchFamily="34" charset="0"/>
              </a:rPr>
              <a:t>par(</a:t>
            </a:r>
            <a:r>
              <a:rPr lang="en-US" sz="1400" dirty="0" err="1">
                <a:solidFill>
                  <a:srgbClr val="000000"/>
                </a:solidFill>
                <a:latin typeface="Calibri" panose="020F0502020204030204" pitchFamily="34" charset="0"/>
                <a:cs typeface="Calibri" panose="020F0502020204030204" pitchFamily="34" charset="0"/>
              </a:rPr>
              <a:t>mfrow</a:t>
            </a:r>
            <a:r>
              <a:rPr lang="en-US" sz="1400" dirty="0">
                <a:solidFill>
                  <a:srgbClr val="000000"/>
                </a:solidFill>
                <a:latin typeface="Calibri" panose="020F0502020204030204" pitchFamily="34" charset="0"/>
                <a:cs typeface="Calibri" panose="020F0502020204030204" pitchFamily="34" charset="0"/>
              </a:rPr>
              <a:t>=c(2,2))</a:t>
            </a:r>
          </a:p>
          <a:p>
            <a:pPr algn="l"/>
            <a:endParaRPr lang="en-US" sz="1400" dirty="0">
              <a:latin typeface="Calibri" panose="020F0502020204030204" pitchFamily="34" charset="0"/>
              <a:cs typeface="Calibri" panose="020F0502020204030204" pitchFamily="34" charset="0"/>
            </a:endParaRPr>
          </a:p>
          <a:p>
            <a:pPr algn="l"/>
            <a:r>
              <a:rPr lang="nn-NO" sz="1400" dirty="0">
                <a:latin typeface="Calibri" panose="020F0502020204030204" pitchFamily="34" charset="0"/>
                <a:cs typeface="Calibri" panose="020F0502020204030204" pitchFamily="34" charset="0"/>
              </a:rPr>
              <a:t>for( i in 1:</a:t>
            </a:r>
            <a:r>
              <a:rPr lang="nn-NO" sz="1400" dirty="0">
                <a:solidFill>
                  <a:srgbClr val="000000"/>
                </a:solidFill>
                <a:latin typeface="Calibri" panose="020F0502020204030204" pitchFamily="34" charset="0"/>
                <a:cs typeface="Calibri" panose="020F0502020204030204" pitchFamily="34" charset="0"/>
              </a:rPr>
              <a:t>nrow(myFrame) ) </a:t>
            </a:r>
          </a:p>
          <a:p>
            <a:pPr algn="l"/>
            <a:r>
              <a:rPr lang="en-US" sz="1400" dirty="0">
                <a:latin typeface="Calibri" panose="020F0502020204030204" pitchFamily="34" charset="0"/>
                <a:cs typeface="Calibri" panose="020F0502020204030204" pitchFamily="34" charset="0"/>
              </a:rPr>
              <a:t>{</a:t>
            </a:r>
          </a:p>
          <a:p>
            <a:pPr algn="l"/>
            <a:r>
              <a:rPr lang="en-US" sz="1400" dirty="0">
                <a:latin typeface="Calibri" panose="020F0502020204030204" pitchFamily="34" charset="0"/>
                <a:cs typeface="Calibri" panose="020F0502020204030204" pitchFamily="34" charset="0"/>
              </a:rPr>
              <a:t>row = which( </a:t>
            </a:r>
            <a:r>
              <a:rPr lang="en-US" sz="1400" dirty="0" err="1">
                <a:latin typeface="Calibri" panose="020F0502020204030204" pitchFamily="34" charset="0"/>
                <a:cs typeface="Calibri" panose="020F0502020204030204" pitchFamily="34" charset="0"/>
              </a:rPr>
              <a:t>row.names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myT</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myFrame$taxaNames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 </a:t>
            </a:r>
          </a:p>
          <a:p>
            <a:pPr algn="l"/>
            <a:endParaRPr lang="en-US" sz="1400" dirty="0">
              <a:latin typeface="Calibri" panose="020F0502020204030204" pitchFamily="34" charset="0"/>
              <a:cs typeface="Calibri" panose="020F0502020204030204" pitchFamily="34" charset="0"/>
            </a:endParaRPr>
          </a:p>
          <a:p>
            <a:pPr algn="l"/>
            <a:r>
              <a:rPr lang="en-US" sz="1400" dirty="0" err="1">
                <a:latin typeface="Calibri" panose="020F0502020204030204" pitchFamily="34" charset="0"/>
                <a:cs typeface="Calibri" panose="020F0502020204030204" pitchFamily="34" charset="0"/>
              </a:rPr>
              <a:t>mainText</a:t>
            </a:r>
            <a:r>
              <a:rPr lang="en-US" sz="1400" dirty="0">
                <a:latin typeface="Calibri" panose="020F0502020204030204" pitchFamily="34" charset="0"/>
                <a:cs typeface="Calibri" panose="020F0502020204030204" pitchFamily="34" charset="0"/>
              </a:rPr>
              <a:t> = paste( </a:t>
            </a:r>
            <a:r>
              <a:rPr lang="en-US" sz="1400" dirty="0" err="1">
                <a:latin typeface="Calibri" panose="020F0502020204030204" pitchFamily="34" charset="0"/>
                <a:cs typeface="Calibri" panose="020F0502020204030204" pitchFamily="34" charset="0"/>
              </a:rPr>
              <a:t>myFrame$taxaNames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nfdrP</a:t>
            </a:r>
            <a:r>
              <a:rPr lang="en-US" sz="1400" dirty="0">
                <a:latin typeface="Calibri" panose="020F0502020204030204" pitchFamily="34" charset="0"/>
                <a:cs typeface="Calibri" panose="020F0502020204030204" pitchFamily="34" charset="0"/>
              </a:rPr>
              <a:t>=", format( </a:t>
            </a:r>
            <a:r>
              <a:rPr lang="en-US" sz="1400" dirty="0" err="1">
                <a:latin typeface="Calibri" panose="020F0502020204030204" pitchFamily="34" charset="0"/>
                <a:cs typeface="Calibri" panose="020F0502020204030204" pitchFamily="34" charset="0"/>
              </a:rPr>
              <a:t>myFrame$adjustedPValues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 ,digits=3) )</a:t>
            </a:r>
          </a:p>
          <a:p>
            <a:pPr algn="l"/>
            <a:endParaRPr lang="en-US" sz="1400" dirty="0">
              <a:latin typeface="Calibri" panose="020F0502020204030204" pitchFamily="34" charset="0"/>
              <a:cs typeface="Calibri" panose="020F0502020204030204" pitchFamily="34" charset="0"/>
            </a:endParaRPr>
          </a:p>
          <a:p>
            <a:pPr algn="l"/>
            <a:r>
              <a:rPr lang="en-US" sz="1400" dirty="0">
                <a:solidFill>
                  <a:srgbClr val="000000"/>
                </a:solidFill>
                <a:latin typeface="Calibri" panose="020F0502020204030204" pitchFamily="34" charset="0"/>
                <a:cs typeface="Calibri" panose="020F0502020204030204" pitchFamily="34" charset="0"/>
              </a:rPr>
              <a:t>boxplot( </a:t>
            </a:r>
            <a:r>
              <a:rPr lang="en-US" sz="1400" dirty="0" err="1">
                <a:solidFill>
                  <a:srgbClr val="000000"/>
                </a:solidFill>
                <a:latin typeface="Calibri" panose="020F0502020204030204" pitchFamily="34" charset="0"/>
                <a:cs typeface="Calibri" panose="020F0502020204030204" pitchFamily="34" charset="0"/>
              </a:rPr>
              <a:t>unlist</a:t>
            </a:r>
            <a:r>
              <a:rPr lang="en-US" sz="1400" dirty="0">
                <a:solidFill>
                  <a:srgbClr val="000000"/>
                </a:solidFill>
                <a:latin typeface="Calibri" panose="020F0502020204030204" pitchFamily="34" charset="0"/>
                <a:cs typeface="Calibri" panose="020F0502020204030204" pitchFamily="34" charset="0"/>
              </a:rPr>
              <a:t>(</a:t>
            </a:r>
            <a:r>
              <a:rPr lang="en-US" sz="1400" dirty="0" err="1">
                <a:solidFill>
                  <a:srgbClr val="000000"/>
                </a:solidFill>
                <a:latin typeface="Calibri" panose="020F0502020204030204" pitchFamily="34" charset="0"/>
                <a:cs typeface="Calibri" panose="020F0502020204030204" pitchFamily="34" charset="0"/>
              </a:rPr>
              <a:t>myT</a:t>
            </a:r>
            <a:r>
              <a:rPr lang="en-US" sz="1400" dirty="0">
                <a:solidFill>
                  <a:srgbClr val="000000"/>
                </a:solidFill>
                <a:latin typeface="Calibri" panose="020F0502020204030204" pitchFamily="34" charset="0"/>
                <a:cs typeface="Calibri" panose="020F0502020204030204" pitchFamily="34" charset="0"/>
              </a:rPr>
              <a:t>[row,]) ~ categories ,main=</a:t>
            </a:r>
            <a:r>
              <a:rPr lang="en-US" sz="1400" dirty="0" err="1">
                <a:solidFill>
                  <a:srgbClr val="000000"/>
                </a:solidFill>
                <a:latin typeface="Calibri" panose="020F0502020204030204" pitchFamily="34" charset="0"/>
                <a:cs typeface="Calibri" panose="020F0502020204030204" pitchFamily="34" charset="0"/>
              </a:rPr>
              <a:t>mainText,ylab</a:t>
            </a:r>
            <a:r>
              <a:rPr lang="en-US" sz="1400" dirty="0">
                <a:solidFill>
                  <a:srgbClr val="000000"/>
                </a:solidFill>
                <a:latin typeface="Calibri" panose="020F0502020204030204" pitchFamily="34" charset="0"/>
                <a:cs typeface="Calibri" panose="020F0502020204030204" pitchFamily="34" charset="0"/>
              </a:rPr>
              <a:t>="relative abundance") </a:t>
            </a:r>
          </a:p>
          <a:p>
            <a:pPr algn="l"/>
            <a:r>
              <a:rPr lang="en-US" sz="1400" dirty="0">
                <a:latin typeface="Calibri" panose="020F0502020204030204" pitchFamily="34" charset="0"/>
                <a:cs typeface="Calibri" panose="020F0502020204030204" pitchFamily="34" charset="0"/>
              </a:rPr>
              <a:t>}</a:t>
            </a:r>
          </a:p>
          <a:p>
            <a:pPr algn="l"/>
            <a:endParaRPr lang="en-US" sz="1400" dirty="0">
              <a:latin typeface="Calibri" panose="020F0502020204030204" pitchFamily="34" charset="0"/>
              <a:cs typeface="Calibri" panose="020F0502020204030204" pitchFamily="34" charset="0"/>
            </a:endParaRPr>
          </a:p>
          <a:p>
            <a:pPr algn="l"/>
            <a:r>
              <a:rPr lang="en-US" sz="1400" dirty="0" err="1">
                <a:latin typeface="Calibri" panose="020F0502020204030204" pitchFamily="34" charset="0"/>
                <a:cs typeface="Calibri" panose="020F0502020204030204" pitchFamily="34" charset="0"/>
              </a:rPr>
              <a:t>dev.off</a:t>
            </a:r>
            <a:r>
              <a:rPr lang="en-US" sz="1400" dirty="0">
                <a:latin typeface="Calibri" panose="020F0502020204030204" pitchFamily="34" charset="0"/>
                <a:cs typeface="Calibri" panose="020F0502020204030204" pitchFamily="34" charset="0"/>
              </a:rPr>
              <a:t>()</a:t>
            </a:r>
          </a:p>
          <a:p>
            <a:pPr algn="l"/>
            <a:endParaRPr lang="en-US" sz="1800" dirty="0">
              <a:latin typeface="Consolas" panose="020B0609020204030204" pitchFamily="49" charset="0"/>
            </a:endParaRPr>
          </a:p>
        </p:txBody>
      </p:sp>
      <p:sp>
        <p:nvSpPr>
          <p:cNvPr id="7" name="TextBox 6">
            <a:extLst>
              <a:ext uri="{FF2B5EF4-FFF2-40B4-BE49-F238E27FC236}">
                <a16:creationId xmlns:a16="http://schemas.microsoft.com/office/drawing/2014/main" id="{D022A713-D146-B403-1951-C2FBDCF69E2B}"/>
              </a:ext>
            </a:extLst>
          </p:cNvPr>
          <p:cNvSpPr txBox="1"/>
          <p:nvPr/>
        </p:nvSpPr>
        <p:spPr>
          <a:xfrm>
            <a:off x="552634" y="6093976"/>
            <a:ext cx="10899559" cy="369332"/>
          </a:xfrm>
          <a:prstGeom prst="rect">
            <a:avLst/>
          </a:prstGeom>
          <a:noFill/>
        </p:spPr>
        <p:txBody>
          <a:bodyPr wrap="square">
            <a:spAutoFit/>
          </a:bodyPr>
          <a:lstStyle/>
          <a:p>
            <a:r>
              <a:rPr lang="en-US" dirty="0"/>
              <a:t>https://github.com/afodor/metagenomicsTools/blob/master/src/scripts/classQueryExamples/quickAnova.txt</a:t>
            </a:r>
          </a:p>
        </p:txBody>
      </p:sp>
      <p:pic>
        <p:nvPicPr>
          <p:cNvPr id="9" name="Picture 8">
            <a:extLst>
              <a:ext uri="{FF2B5EF4-FFF2-40B4-BE49-F238E27FC236}">
                <a16:creationId xmlns:a16="http://schemas.microsoft.com/office/drawing/2014/main" id="{FC368042-92D0-C628-91C9-37C5BF1F58EE}"/>
              </a:ext>
            </a:extLst>
          </p:cNvPr>
          <p:cNvPicPr>
            <a:picLocks noChangeAspect="1"/>
          </p:cNvPicPr>
          <p:nvPr/>
        </p:nvPicPr>
        <p:blipFill>
          <a:blip r:embed="rId2"/>
          <a:stretch>
            <a:fillRect/>
          </a:stretch>
        </p:blipFill>
        <p:spPr>
          <a:xfrm>
            <a:off x="6965370" y="881164"/>
            <a:ext cx="4930708" cy="4821138"/>
          </a:xfrm>
          <a:prstGeom prst="rect">
            <a:avLst/>
          </a:prstGeom>
        </p:spPr>
      </p:pic>
    </p:spTree>
    <p:extLst>
      <p:ext uri="{BB962C8B-B14F-4D97-AF65-F5344CB8AC3E}">
        <p14:creationId xmlns:p14="http://schemas.microsoft.com/office/powerpoint/2010/main" val="40222490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A62E0-5A77-8E74-C3E6-FBEF9F8D5BAE}"/>
              </a:ext>
            </a:extLst>
          </p:cNvPr>
          <p:cNvSpPr txBox="1"/>
          <p:nvPr/>
        </p:nvSpPr>
        <p:spPr>
          <a:xfrm>
            <a:off x="701336" y="408373"/>
            <a:ext cx="8341964" cy="4247317"/>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Additional resources from me: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Slides from my last class in statistical models and R programming</a:t>
            </a:r>
          </a:p>
          <a:p>
            <a:r>
              <a:rPr lang="en-US" dirty="0">
                <a:latin typeface="Arial" panose="020B0604020202020204" pitchFamily="34" charset="0"/>
                <a:cs typeface="Arial" panose="020B0604020202020204" pitchFamily="34" charset="0"/>
              </a:rPr>
              <a:t> 	</a:t>
            </a:r>
            <a:r>
              <a:rPr lang="en-US" dirty="0"/>
              <a:t> </a:t>
            </a:r>
            <a:r>
              <a:rPr lang="en-US" dirty="0">
                <a:hlinkClick r:id="rId2"/>
              </a:rPr>
              <a:t>https://fodorclasses.github.io/classes/stats2022</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Slides from my last Premier Workshop:</a:t>
            </a:r>
          </a:p>
          <a:p>
            <a:r>
              <a:rPr lang="en-US" dirty="0">
                <a:latin typeface="Arial" panose="020B0604020202020204" pitchFamily="34" charset="0"/>
                <a:cs typeface="Arial" panose="020B0604020202020204" pitchFamily="34" charset="0"/>
              </a:rPr>
              <a:t>	</a:t>
            </a:r>
            <a:r>
              <a:rPr lang="en-US" dirty="0">
                <a:hlinkClick r:id="rId3"/>
              </a:rPr>
              <a:t>https://fodorclasses.github.io/classes/premier_2023/premier_2023.html</a:t>
            </a:r>
            <a:endParaRPr lang="en-US" dirty="0"/>
          </a:p>
          <a:p>
            <a:endParaRPr lang="en-US" dirty="0"/>
          </a:p>
          <a:p>
            <a:r>
              <a:rPr lang="en-US" dirty="0"/>
              <a:t>	Slides from my Premier seminar:</a:t>
            </a:r>
          </a:p>
          <a:p>
            <a:r>
              <a:rPr lang="en-US" dirty="0"/>
              <a:t>	 </a:t>
            </a:r>
            <a:r>
              <a:rPr lang="en-US" dirty="0">
                <a:hlinkClick r:id="rId4"/>
              </a:rPr>
              <a:t>https://fodorclasses.github.io/classes/premier_2023/Premier_Oct5.pptx</a:t>
            </a:r>
            <a:endParaRPr lang="en-US" dirty="0"/>
          </a:p>
          <a:p>
            <a:endParaRPr lang="en-US" dirty="0"/>
          </a:p>
          <a:p>
            <a:endParaRPr lang="en-US" dirty="0"/>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53831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84123-45AC-9CF0-6CE3-CBD1206234B3}"/>
              </a:ext>
            </a:extLst>
          </p:cNvPr>
          <p:cNvSpPr txBox="1"/>
          <p:nvPr/>
        </p:nvSpPr>
        <p:spPr>
          <a:xfrm>
            <a:off x="1139687" y="2086643"/>
            <a:ext cx="10588486" cy="23083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WGS analysis can be complex</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First questions (ahead of detailed analysis) in low biomass samples should always be </a:t>
            </a:r>
          </a:p>
          <a:p>
            <a:r>
              <a:rPr lang="en-US" dirty="0">
                <a:latin typeface="Arial" panose="020B0604020202020204" pitchFamily="34" charset="0"/>
                <a:cs typeface="Arial" panose="020B0604020202020204" pitchFamily="34" charset="0"/>
              </a:rPr>
              <a:t>about negative controls and convincing ourselves we have a real signal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not difficult to make initial visualizations.</a:t>
            </a:r>
          </a:p>
          <a:p>
            <a:r>
              <a:rPr lang="en-US" dirty="0" err="1">
                <a:latin typeface="Arial" panose="020B0604020202020204" pitchFamily="34" charset="0"/>
                <a:cs typeface="Arial" panose="020B0604020202020204" pitchFamily="34" charset="0"/>
              </a:rPr>
              <a:t>ChatGTP</a:t>
            </a:r>
            <a:r>
              <a:rPr lang="en-US" dirty="0">
                <a:latin typeface="Arial" panose="020B0604020202020204" pitchFamily="34" charset="0"/>
                <a:cs typeface="Arial" panose="020B0604020202020204" pitchFamily="34" charset="0"/>
              </a:rPr>
              <a:t> can help, but at least as of version 3.5 for R, coding skills remain important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797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076ADA-BBB2-B1D6-5CE8-B81A0BC2D6B2}"/>
              </a:ext>
            </a:extLst>
          </p:cNvPr>
          <p:cNvSpPr txBox="1"/>
          <p:nvPr/>
        </p:nvSpPr>
        <p:spPr>
          <a:xfrm>
            <a:off x="2751484" y="2898115"/>
            <a:ext cx="5840060"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Can you predict WGS function just from 16S?</a:t>
            </a:r>
          </a:p>
          <a:p>
            <a:r>
              <a:rPr lang="en-US" dirty="0">
                <a:solidFill>
                  <a:srgbClr val="FF0000"/>
                </a:solidFill>
                <a:latin typeface="Arial" panose="020B0604020202020204" pitchFamily="34" charset="0"/>
                <a:cs typeface="Arial" panose="020B0604020202020204" pitchFamily="34" charset="0"/>
              </a:rPr>
              <a:t>Probably Not (especially for built environment datasets)</a:t>
            </a:r>
          </a:p>
        </p:txBody>
      </p:sp>
    </p:spTree>
    <p:extLst>
      <p:ext uri="{BB962C8B-B14F-4D97-AF65-F5344CB8AC3E}">
        <p14:creationId xmlns:p14="http://schemas.microsoft.com/office/powerpoint/2010/main" val="3151600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704B9-0E4A-667A-E124-17E2571F1524}"/>
              </a:ext>
            </a:extLst>
          </p:cNvPr>
          <p:cNvSpPr txBox="1"/>
          <p:nvPr/>
        </p:nvSpPr>
        <p:spPr>
          <a:xfrm>
            <a:off x="2476870" y="2672179"/>
            <a:ext cx="4544834"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Should I still consider 16S sequence data?</a:t>
            </a:r>
          </a:p>
          <a:p>
            <a:r>
              <a:rPr lang="en-US" dirty="0">
                <a:solidFill>
                  <a:srgbClr val="FF0000"/>
                </a:solidFill>
                <a:latin typeface="Arial" panose="020B0604020202020204" pitchFamily="34" charset="0"/>
                <a:cs typeface="Arial" panose="020B0604020202020204" pitchFamily="34" charset="0"/>
              </a:rPr>
              <a:t>Possibly</a:t>
            </a:r>
          </a:p>
        </p:txBody>
      </p:sp>
    </p:spTree>
    <p:extLst>
      <p:ext uri="{BB962C8B-B14F-4D97-AF65-F5344CB8AC3E}">
        <p14:creationId xmlns:p14="http://schemas.microsoft.com/office/powerpoint/2010/main" val="88443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4A0603-FD83-893F-D5EB-C2437C404EC9}"/>
              </a:ext>
            </a:extLst>
          </p:cNvPr>
          <p:cNvSpPr txBox="1"/>
          <p:nvPr/>
        </p:nvSpPr>
        <p:spPr>
          <a:xfrm>
            <a:off x="248572" y="150921"/>
            <a:ext cx="11760592" cy="563231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WGS gives functional data </a:t>
            </a:r>
          </a:p>
          <a:p>
            <a:r>
              <a:rPr lang="en-US" dirty="0">
                <a:latin typeface="Arial" panose="020B0604020202020204" pitchFamily="34" charset="0"/>
                <a:cs typeface="Arial" panose="020B0604020202020204" pitchFamily="34" charset="0"/>
              </a:rPr>
              <a:t>WGS can (at least in theory) allow for species/strain resolution on high abundance taxa</a:t>
            </a:r>
          </a:p>
          <a:p>
            <a:r>
              <a:rPr lang="en-US" dirty="0">
                <a:latin typeface="Arial" panose="020B0604020202020204" pitchFamily="34" charset="0"/>
                <a:cs typeface="Arial" panose="020B0604020202020204" pitchFamily="34" charset="0"/>
              </a:rPr>
              <a:t>WGS can allow for at least partial assembly of genomes from high abundance taxa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are </a:t>
            </a:r>
            <a:r>
              <a:rPr lang="en-US" dirty="0">
                <a:solidFill>
                  <a:srgbClr val="FF0000"/>
                </a:solidFill>
                <a:latin typeface="Arial" panose="020B0604020202020204" pitchFamily="34" charset="0"/>
                <a:cs typeface="Arial" panose="020B0604020202020204" pitchFamily="34" charset="0"/>
              </a:rPr>
              <a:t>significant</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important</a:t>
            </a:r>
            <a:r>
              <a:rPr lang="en-US" dirty="0">
                <a:latin typeface="Arial" panose="020B0604020202020204" pitchFamily="34" charset="0"/>
                <a:cs typeface="Arial" panose="020B0604020202020204" pitchFamily="34" charset="0"/>
              </a:rPr>
              <a:t> advantages of WGS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WGS sequence datasets require a lot of disk space and analysis time relative to 16S.</a:t>
            </a:r>
          </a:p>
          <a:p>
            <a:r>
              <a:rPr lang="en-US" dirty="0">
                <a:latin typeface="Arial" panose="020B0604020202020204" pitchFamily="34" charset="0"/>
                <a:cs typeface="Arial" panose="020B0604020202020204" pitchFamily="34" charset="0"/>
              </a:rPr>
              <a:t>Disk space and analysis time are often a “hidden” cost not considered in the experimental design.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Taxonomic classification of WGS sequences is not (yet) a fully solved problem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Getting functional classification is slow, arduous and often doesn’t classify the majority of sequences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WGS is very challenging on low abundance samples.  There are published studies that have successfully </a:t>
            </a:r>
          </a:p>
          <a:p>
            <a:r>
              <a:rPr lang="en-US" dirty="0">
                <a:latin typeface="Arial" panose="020B0604020202020204" pitchFamily="34" charset="0"/>
                <a:cs typeface="Arial" panose="020B0604020202020204" pitchFamily="34" charset="0"/>
              </a:rPr>
              <a:t>used 16S on the built environment, there seems to be fewer successful WGS examples (but let me know</a:t>
            </a:r>
          </a:p>
          <a:p>
            <a:r>
              <a:rPr lang="en-US" dirty="0">
                <a:latin typeface="Arial" panose="020B0604020202020204" pitchFamily="34" charset="0"/>
                <a:cs typeface="Arial" panose="020B0604020202020204" pitchFamily="34" charset="0"/>
              </a:rPr>
              <a:t>If you have found papers you think are convincing!).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WGS is often more expensive.  Effect sizes are small in most microbiome experiments.  Sample size is important.</a:t>
            </a:r>
          </a:p>
        </p:txBody>
      </p:sp>
    </p:spTree>
    <p:extLst>
      <p:ext uri="{BB962C8B-B14F-4D97-AF65-F5344CB8AC3E}">
        <p14:creationId xmlns:p14="http://schemas.microsoft.com/office/powerpoint/2010/main" val="3260956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B43CA1-E55A-8513-EE5D-C807038D6715}"/>
              </a:ext>
            </a:extLst>
          </p:cNvPr>
          <p:cNvSpPr txBox="1"/>
          <p:nvPr/>
        </p:nvSpPr>
        <p:spPr>
          <a:xfrm>
            <a:off x="2503503" y="2201662"/>
            <a:ext cx="491673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WGS classification is not yet a solved problem</a:t>
            </a:r>
          </a:p>
        </p:txBody>
      </p:sp>
    </p:spTree>
    <p:extLst>
      <p:ext uri="{BB962C8B-B14F-4D97-AF65-F5344CB8AC3E}">
        <p14:creationId xmlns:p14="http://schemas.microsoft.com/office/powerpoint/2010/main" val="203198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4D6990-8278-2240-D63D-E087F21B274B}"/>
              </a:ext>
            </a:extLst>
          </p:cNvPr>
          <p:cNvSpPr txBox="1"/>
          <p:nvPr/>
        </p:nvSpPr>
        <p:spPr>
          <a:xfrm>
            <a:off x="1765426" y="615636"/>
            <a:ext cx="6450677" cy="1477328"/>
          </a:xfrm>
          <a:prstGeom prst="rect">
            <a:avLst/>
          </a:prstGeom>
          <a:noFill/>
        </p:spPr>
        <p:txBody>
          <a:bodyPr wrap="none" rtlCol="0">
            <a:spAutoFit/>
          </a:bodyPr>
          <a:lstStyle/>
          <a:p>
            <a:r>
              <a:rPr lang="en-US" dirty="0"/>
              <a:t>16S vs. WGS</a:t>
            </a:r>
          </a:p>
          <a:p>
            <a:r>
              <a:rPr lang="en-US" dirty="0"/>
              <a:t>WGS taxonomic classification is challenging</a:t>
            </a:r>
          </a:p>
          <a:p>
            <a:r>
              <a:rPr lang="en-US" dirty="0"/>
              <a:t>Low biomass sampling is challenging</a:t>
            </a:r>
          </a:p>
          <a:p>
            <a:r>
              <a:rPr lang="en-US" dirty="0"/>
              <a:t>Review of a deeply flawed low-abundance microbiome analysis</a:t>
            </a:r>
          </a:p>
          <a:p>
            <a:r>
              <a:rPr lang="en-US" dirty="0"/>
              <a:t>Some hand-on analysis with and without chat GPT</a:t>
            </a:r>
          </a:p>
        </p:txBody>
      </p:sp>
    </p:spTree>
    <p:extLst>
      <p:ext uri="{BB962C8B-B14F-4D97-AF65-F5344CB8AC3E}">
        <p14:creationId xmlns:p14="http://schemas.microsoft.com/office/powerpoint/2010/main" val="1001046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E00F79-4AA6-6EE8-877B-EE7ABBB5090A}"/>
              </a:ext>
            </a:extLst>
          </p:cNvPr>
          <p:cNvPicPr>
            <a:picLocks noChangeAspect="1"/>
          </p:cNvPicPr>
          <p:nvPr/>
        </p:nvPicPr>
        <p:blipFill>
          <a:blip r:embed="rId2"/>
          <a:stretch>
            <a:fillRect/>
          </a:stretch>
        </p:blipFill>
        <p:spPr>
          <a:xfrm>
            <a:off x="289520" y="106532"/>
            <a:ext cx="6475263" cy="6668555"/>
          </a:xfrm>
          <a:prstGeom prst="rect">
            <a:avLst/>
          </a:prstGeom>
        </p:spPr>
      </p:pic>
      <p:pic>
        <p:nvPicPr>
          <p:cNvPr id="7" name="Picture 6">
            <a:extLst>
              <a:ext uri="{FF2B5EF4-FFF2-40B4-BE49-F238E27FC236}">
                <a16:creationId xmlns:a16="http://schemas.microsoft.com/office/drawing/2014/main" id="{48BC598D-1214-2BBC-2310-C1E64CE89A5C}"/>
              </a:ext>
            </a:extLst>
          </p:cNvPr>
          <p:cNvPicPr>
            <a:picLocks noChangeAspect="1"/>
          </p:cNvPicPr>
          <p:nvPr/>
        </p:nvPicPr>
        <p:blipFill>
          <a:blip r:embed="rId3"/>
          <a:stretch>
            <a:fillRect/>
          </a:stretch>
        </p:blipFill>
        <p:spPr>
          <a:xfrm>
            <a:off x="7304935" y="4789687"/>
            <a:ext cx="3978584" cy="1347380"/>
          </a:xfrm>
          <a:prstGeom prst="rect">
            <a:avLst/>
          </a:prstGeom>
        </p:spPr>
      </p:pic>
    </p:spTree>
    <p:extLst>
      <p:ext uri="{BB962C8B-B14F-4D97-AF65-F5344CB8AC3E}">
        <p14:creationId xmlns:p14="http://schemas.microsoft.com/office/powerpoint/2010/main" val="406599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AD736-D374-DEF8-5EDA-4B76F31F492E}"/>
              </a:ext>
            </a:extLst>
          </p:cNvPr>
          <p:cNvPicPr>
            <a:picLocks noChangeAspect="1"/>
          </p:cNvPicPr>
          <p:nvPr/>
        </p:nvPicPr>
        <p:blipFill>
          <a:blip r:embed="rId2"/>
          <a:stretch>
            <a:fillRect/>
          </a:stretch>
        </p:blipFill>
        <p:spPr>
          <a:xfrm>
            <a:off x="573093" y="266331"/>
            <a:ext cx="9218978" cy="5742234"/>
          </a:xfrm>
          <a:prstGeom prst="rect">
            <a:avLst/>
          </a:prstGeom>
        </p:spPr>
      </p:pic>
    </p:spTree>
    <p:extLst>
      <p:ext uri="{BB962C8B-B14F-4D97-AF65-F5344CB8AC3E}">
        <p14:creationId xmlns:p14="http://schemas.microsoft.com/office/powerpoint/2010/main" val="366154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9EA8A0-DD77-2B4E-95A1-201ADCA67CB5}"/>
              </a:ext>
            </a:extLst>
          </p:cNvPr>
          <p:cNvSpPr txBox="1"/>
          <p:nvPr/>
        </p:nvSpPr>
        <p:spPr>
          <a:xfrm>
            <a:off x="613393" y="217466"/>
            <a:ext cx="10990509"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How we view prevalence and richness is very algorithm and method dependent</a:t>
            </a:r>
          </a:p>
        </p:txBody>
      </p:sp>
      <p:sp>
        <p:nvSpPr>
          <p:cNvPr id="4" name="TextBox 3">
            <a:extLst>
              <a:ext uri="{FF2B5EF4-FFF2-40B4-BE49-F238E27FC236}">
                <a16:creationId xmlns:a16="http://schemas.microsoft.com/office/drawing/2014/main" id="{88046C11-F3EB-4157-76F7-9504CD608203}"/>
              </a:ext>
            </a:extLst>
          </p:cNvPr>
          <p:cNvSpPr txBox="1"/>
          <p:nvPr/>
        </p:nvSpPr>
        <p:spPr>
          <a:xfrm>
            <a:off x="724456" y="1077364"/>
            <a:ext cx="1040541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Metaphlan2 tends to produce very sparse spreadsheets with a few dominant taxa and lots of zeros…</a:t>
            </a:r>
          </a:p>
        </p:txBody>
      </p:sp>
      <p:pic>
        <p:nvPicPr>
          <p:cNvPr id="7" name="Picture 6">
            <a:extLst>
              <a:ext uri="{FF2B5EF4-FFF2-40B4-BE49-F238E27FC236}">
                <a16:creationId xmlns:a16="http://schemas.microsoft.com/office/drawing/2014/main" id="{420C163A-F6A9-E188-5858-A72E56E82237}"/>
              </a:ext>
            </a:extLst>
          </p:cNvPr>
          <p:cNvPicPr>
            <a:picLocks noChangeAspect="1"/>
          </p:cNvPicPr>
          <p:nvPr/>
        </p:nvPicPr>
        <p:blipFill>
          <a:blip r:embed="rId2"/>
          <a:stretch>
            <a:fillRect/>
          </a:stretch>
        </p:blipFill>
        <p:spPr>
          <a:xfrm>
            <a:off x="244443" y="1700630"/>
            <a:ext cx="11029437" cy="3466166"/>
          </a:xfrm>
          <a:prstGeom prst="rect">
            <a:avLst/>
          </a:prstGeom>
        </p:spPr>
      </p:pic>
    </p:spTree>
    <p:extLst>
      <p:ext uri="{BB962C8B-B14F-4D97-AF65-F5344CB8AC3E}">
        <p14:creationId xmlns:p14="http://schemas.microsoft.com/office/powerpoint/2010/main" val="2798624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318E75-AADC-17B7-5299-835E160ECC3F}"/>
              </a:ext>
            </a:extLst>
          </p:cNvPr>
          <p:cNvPicPr>
            <a:picLocks noChangeAspect="1"/>
          </p:cNvPicPr>
          <p:nvPr/>
        </p:nvPicPr>
        <p:blipFill>
          <a:blip r:embed="rId3"/>
          <a:stretch>
            <a:fillRect/>
          </a:stretch>
        </p:blipFill>
        <p:spPr>
          <a:xfrm>
            <a:off x="17571" y="1100060"/>
            <a:ext cx="3983456" cy="1251861"/>
          </a:xfrm>
          <a:prstGeom prst="rect">
            <a:avLst/>
          </a:prstGeom>
        </p:spPr>
      </p:pic>
      <p:cxnSp>
        <p:nvCxnSpPr>
          <p:cNvPr id="9" name="Straight Arrow Connector 8">
            <a:extLst>
              <a:ext uri="{FF2B5EF4-FFF2-40B4-BE49-F238E27FC236}">
                <a16:creationId xmlns:a16="http://schemas.microsoft.com/office/drawing/2014/main" id="{D2AD8FA3-5026-EF3E-44E2-6222A599D586}"/>
              </a:ext>
            </a:extLst>
          </p:cNvPr>
          <p:cNvCxnSpPr>
            <a:cxnSpLocks/>
          </p:cNvCxnSpPr>
          <p:nvPr/>
        </p:nvCxnSpPr>
        <p:spPr>
          <a:xfrm>
            <a:off x="3982175" y="1698346"/>
            <a:ext cx="1296107" cy="215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61A872-DD32-9292-B500-08828A9E4D2A}"/>
              </a:ext>
            </a:extLst>
          </p:cNvPr>
          <p:cNvSpPr txBox="1"/>
          <p:nvPr/>
        </p:nvSpPr>
        <p:spPr>
          <a:xfrm>
            <a:off x="1584353" y="51213"/>
            <a:ext cx="8212505"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How we view prevalence and richness is very algorithm and method dependent</a:t>
            </a:r>
          </a:p>
        </p:txBody>
      </p:sp>
      <p:sp>
        <p:nvSpPr>
          <p:cNvPr id="4" name="Rectangle 3">
            <a:extLst>
              <a:ext uri="{FF2B5EF4-FFF2-40B4-BE49-F238E27FC236}">
                <a16:creationId xmlns:a16="http://schemas.microsoft.com/office/drawing/2014/main" id="{1A04D0FB-BA6B-B8A2-2DA8-C6899513CDD0}"/>
              </a:ext>
            </a:extLst>
          </p:cNvPr>
          <p:cNvSpPr/>
          <p:nvPr/>
        </p:nvSpPr>
        <p:spPr>
          <a:xfrm>
            <a:off x="7705898" y="6288578"/>
            <a:ext cx="2763982" cy="47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174900D-557E-028A-FCB4-F8A61E40284F}"/>
              </a:ext>
            </a:extLst>
          </p:cNvPr>
          <p:cNvGrpSpPr/>
          <p:nvPr/>
        </p:nvGrpSpPr>
        <p:grpSpPr>
          <a:xfrm>
            <a:off x="5175672" y="606394"/>
            <a:ext cx="6514088" cy="5857592"/>
            <a:chOff x="5175672" y="620533"/>
            <a:chExt cx="6514088" cy="5857592"/>
          </a:xfrm>
        </p:grpSpPr>
        <p:pic>
          <p:nvPicPr>
            <p:cNvPr id="3" name="Picture 2">
              <a:extLst>
                <a:ext uri="{FF2B5EF4-FFF2-40B4-BE49-F238E27FC236}">
                  <a16:creationId xmlns:a16="http://schemas.microsoft.com/office/drawing/2014/main" id="{5116744E-128C-5493-31DB-A53BE6BB115C}"/>
                </a:ext>
              </a:extLst>
            </p:cNvPr>
            <p:cNvPicPr>
              <a:picLocks noChangeAspect="1"/>
            </p:cNvPicPr>
            <p:nvPr/>
          </p:nvPicPr>
          <p:blipFill>
            <a:blip r:embed="rId4"/>
            <a:stretch>
              <a:fillRect/>
            </a:stretch>
          </p:blipFill>
          <p:spPr>
            <a:xfrm>
              <a:off x="5578681" y="620533"/>
              <a:ext cx="6111079" cy="5857592"/>
            </a:xfrm>
            <a:prstGeom prst="rect">
              <a:avLst/>
            </a:prstGeom>
          </p:spPr>
        </p:pic>
        <p:sp>
          <p:nvSpPr>
            <p:cNvPr id="10" name="Rectangle 9">
              <a:extLst>
                <a:ext uri="{FF2B5EF4-FFF2-40B4-BE49-F238E27FC236}">
                  <a16:creationId xmlns:a16="http://schemas.microsoft.com/office/drawing/2014/main" id="{C819209A-C6E1-5EC5-0988-EA55E48567AF}"/>
                </a:ext>
              </a:extLst>
            </p:cNvPr>
            <p:cNvSpPr/>
            <p:nvPr/>
          </p:nvSpPr>
          <p:spPr>
            <a:xfrm>
              <a:off x="5410986" y="2323707"/>
              <a:ext cx="364574" cy="2557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B80E39-2732-D76D-DF1E-F7750B3DEE6B}"/>
                </a:ext>
              </a:extLst>
            </p:cNvPr>
            <p:cNvSpPr txBox="1"/>
            <p:nvPr/>
          </p:nvSpPr>
          <p:spPr>
            <a:xfrm rot="16200000">
              <a:off x="3045441" y="3110846"/>
              <a:ext cx="478368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Percent of non-zero samples</a:t>
              </a:r>
            </a:p>
          </p:txBody>
        </p:sp>
        <p:sp>
          <p:nvSpPr>
            <p:cNvPr id="12" name="Rectangle 11">
              <a:extLst>
                <a:ext uri="{FF2B5EF4-FFF2-40B4-BE49-F238E27FC236}">
                  <a16:creationId xmlns:a16="http://schemas.microsoft.com/office/drawing/2014/main" id="{6CCD7986-B232-13B6-EAC0-BA371CCD8289}"/>
                </a:ext>
              </a:extLst>
            </p:cNvPr>
            <p:cNvSpPr/>
            <p:nvPr/>
          </p:nvSpPr>
          <p:spPr>
            <a:xfrm>
              <a:off x="5868186" y="919113"/>
              <a:ext cx="141402" cy="5203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FA14B4-E68F-A728-1DCB-188DFC1A4FF0}"/>
                </a:ext>
              </a:extLst>
            </p:cNvPr>
            <p:cNvSpPr txBox="1"/>
            <p:nvPr/>
          </p:nvSpPr>
          <p:spPr>
            <a:xfrm>
              <a:off x="5671964" y="2837625"/>
              <a:ext cx="418704" cy="369332"/>
            </a:xfrm>
            <a:prstGeom prst="rect">
              <a:avLst/>
            </a:prstGeom>
            <a:noFill/>
          </p:spPr>
          <p:txBody>
            <a:bodyPr wrap="none" rtlCol="0">
              <a:spAutoFit/>
            </a:bodyPr>
            <a:lstStyle/>
            <a:p>
              <a:r>
                <a:rPr lang="en-US" dirty="0"/>
                <a:t>60</a:t>
              </a:r>
            </a:p>
          </p:txBody>
        </p:sp>
        <p:sp>
          <p:nvSpPr>
            <p:cNvPr id="18" name="TextBox 17">
              <a:extLst>
                <a:ext uri="{FF2B5EF4-FFF2-40B4-BE49-F238E27FC236}">
                  <a16:creationId xmlns:a16="http://schemas.microsoft.com/office/drawing/2014/main" id="{7704DF3D-F655-93B3-B940-B614FD252EF5}"/>
                </a:ext>
              </a:extLst>
            </p:cNvPr>
            <p:cNvSpPr txBox="1"/>
            <p:nvPr/>
          </p:nvSpPr>
          <p:spPr>
            <a:xfrm>
              <a:off x="5671964" y="1919932"/>
              <a:ext cx="418704" cy="369332"/>
            </a:xfrm>
            <a:prstGeom prst="rect">
              <a:avLst/>
            </a:prstGeom>
            <a:noFill/>
          </p:spPr>
          <p:txBody>
            <a:bodyPr wrap="none" rtlCol="0">
              <a:spAutoFit/>
            </a:bodyPr>
            <a:lstStyle/>
            <a:p>
              <a:r>
                <a:rPr lang="en-US" dirty="0"/>
                <a:t>80</a:t>
              </a:r>
            </a:p>
          </p:txBody>
        </p:sp>
        <p:sp>
          <p:nvSpPr>
            <p:cNvPr id="20" name="TextBox 19">
              <a:extLst>
                <a:ext uri="{FF2B5EF4-FFF2-40B4-BE49-F238E27FC236}">
                  <a16:creationId xmlns:a16="http://schemas.microsoft.com/office/drawing/2014/main" id="{F536FE3D-D01C-0F27-F211-5CF254C48125}"/>
                </a:ext>
              </a:extLst>
            </p:cNvPr>
            <p:cNvSpPr txBox="1"/>
            <p:nvPr/>
          </p:nvSpPr>
          <p:spPr>
            <a:xfrm>
              <a:off x="5671964" y="4615992"/>
              <a:ext cx="418704" cy="369332"/>
            </a:xfrm>
            <a:prstGeom prst="rect">
              <a:avLst/>
            </a:prstGeom>
            <a:noFill/>
          </p:spPr>
          <p:txBody>
            <a:bodyPr wrap="none" rtlCol="0">
              <a:spAutoFit/>
            </a:bodyPr>
            <a:lstStyle/>
            <a:p>
              <a:r>
                <a:rPr lang="en-US" dirty="0"/>
                <a:t>20</a:t>
              </a:r>
            </a:p>
          </p:txBody>
        </p:sp>
        <p:sp>
          <p:nvSpPr>
            <p:cNvPr id="22" name="TextBox 21">
              <a:extLst>
                <a:ext uri="{FF2B5EF4-FFF2-40B4-BE49-F238E27FC236}">
                  <a16:creationId xmlns:a16="http://schemas.microsoft.com/office/drawing/2014/main" id="{D8740002-BE82-03EE-4F9A-23E7BCE1524B}"/>
                </a:ext>
              </a:extLst>
            </p:cNvPr>
            <p:cNvSpPr txBox="1"/>
            <p:nvPr/>
          </p:nvSpPr>
          <p:spPr>
            <a:xfrm>
              <a:off x="5671964" y="3720875"/>
              <a:ext cx="418704" cy="369332"/>
            </a:xfrm>
            <a:prstGeom prst="rect">
              <a:avLst/>
            </a:prstGeom>
            <a:noFill/>
          </p:spPr>
          <p:txBody>
            <a:bodyPr wrap="none" rtlCol="0">
              <a:spAutoFit/>
            </a:bodyPr>
            <a:lstStyle/>
            <a:p>
              <a:r>
                <a:rPr lang="en-US" dirty="0"/>
                <a:t>40</a:t>
              </a:r>
            </a:p>
          </p:txBody>
        </p:sp>
        <p:sp>
          <p:nvSpPr>
            <p:cNvPr id="24" name="TextBox 23">
              <a:extLst>
                <a:ext uri="{FF2B5EF4-FFF2-40B4-BE49-F238E27FC236}">
                  <a16:creationId xmlns:a16="http://schemas.microsoft.com/office/drawing/2014/main" id="{6EA6B530-1777-671B-0F03-7BADD0C9F76C}"/>
                </a:ext>
              </a:extLst>
            </p:cNvPr>
            <p:cNvSpPr txBox="1"/>
            <p:nvPr/>
          </p:nvSpPr>
          <p:spPr>
            <a:xfrm>
              <a:off x="5613454" y="985102"/>
              <a:ext cx="535724" cy="369332"/>
            </a:xfrm>
            <a:prstGeom prst="rect">
              <a:avLst/>
            </a:prstGeom>
            <a:noFill/>
          </p:spPr>
          <p:txBody>
            <a:bodyPr wrap="none" rtlCol="0">
              <a:spAutoFit/>
            </a:bodyPr>
            <a:lstStyle/>
            <a:p>
              <a:r>
                <a:rPr lang="en-US" dirty="0"/>
                <a:t>100</a:t>
              </a:r>
            </a:p>
          </p:txBody>
        </p:sp>
        <p:sp>
          <p:nvSpPr>
            <p:cNvPr id="26" name="TextBox 25">
              <a:extLst>
                <a:ext uri="{FF2B5EF4-FFF2-40B4-BE49-F238E27FC236}">
                  <a16:creationId xmlns:a16="http://schemas.microsoft.com/office/drawing/2014/main" id="{CDE9F58F-6791-0520-7D74-EC0ABCEDCC96}"/>
                </a:ext>
              </a:extLst>
            </p:cNvPr>
            <p:cNvSpPr txBox="1"/>
            <p:nvPr/>
          </p:nvSpPr>
          <p:spPr>
            <a:xfrm>
              <a:off x="5744612" y="5524099"/>
              <a:ext cx="301686" cy="369332"/>
            </a:xfrm>
            <a:prstGeom prst="rect">
              <a:avLst/>
            </a:prstGeom>
            <a:noFill/>
          </p:spPr>
          <p:txBody>
            <a:bodyPr wrap="none" rtlCol="0">
              <a:spAutoFit/>
            </a:bodyPr>
            <a:lstStyle/>
            <a:p>
              <a:r>
                <a:rPr lang="en-US" dirty="0"/>
                <a:t>0</a:t>
              </a:r>
            </a:p>
          </p:txBody>
        </p:sp>
        <p:sp>
          <p:nvSpPr>
            <p:cNvPr id="27" name="Rectangle 26">
              <a:extLst>
                <a:ext uri="{FF2B5EF4-FFF2-40B4-BE49-F238E27FC236}">
                  <a16:creationId xmlns:a16="http://schemas.microsoft.com/office/drawing/2014/main" id="{A4A3F2CF-6F43-60DA-92D9-5B765A241A2C}"/>
                </a:ext>
              </a:extLst>
            </p:cNvPr>
            <p:cNvSpPr/>
            <p:nvPr/>
          </p:nvSpPr>
          <p:spPr>
            <a:xfrm>
              <a:off x="6183984" y="6056722"/>
              <a:ext cx="5505776" cy="176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0F7B3D-18EA-F194-ECD9-5EB8EDAA679E}"/>
                </a:ext>
              </a:extLst>
            </p:cNvPr>
            <p:cNvSpPr txBox="1"/>
            <p:nvPr/>
          </p:nvSpPr>
          <p:spPr>
            <a:xfrm>
              <a:off x="6255229" y="5907455"/>
              <a:ext cx="301686"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A903EDEA-395B-89FB-6349-301523BE7F69}"/>
                </a:ext>
              </a:extLst>
            </p:cNvPr>
            <p:cNvSpPr txBox="1"/>
            <p:nvPr/>
          </p:nvSpPr>
          <p:spPr>
            <a:xfrm>
              <a:off x="7466574" y="5907455"/>
              <a:ext cx="301686"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C30F0E0-0D31-C495-F229-79B96A702A3F}"/>
                </a:ext>
              </a:extLst>
            </p:cNvPr>
            <p:cNvSpPr txBox="1"/>
            <p:nvPr/>
          </p:nvSpPr>
          <p:spPr>
            <a:xfrm>
              <a:off x="8682631" y="5907455"/>
              <a:ext cx="301686" cy="369332"/>
            </a:xfrm>
            <a:prstGeom prst="rect">
              <a:avLst/>
            </a:prstGeom>
            <a:noFill/>
          </p:spPr>
          <p:txBody>
            <a:bodyPr wrap="none" rtlCol="0">
              <a:spAutoFit/>
            </a:bodyPr>
            <a:lstStyle/>
            <a:p>
              <a:r>
                <a:rPr lang="en-US" dirty="0"/>
                <a:t>4</a:t>
              </a:r>
            </a:p>
          </p:txBody>
        </p:sp>
        <p:sp>
          <p:nvSpPr>
            <p:cNvPr id="35" name="TextBox 34">
              <a:extLst>
                <a:ext uri="{FF2B5EF4-FFF2-40B4-BE49-F238E27FC236}">
                  <a16:creationId xmlns:a16="http://schemas.microsoft.com/office/drawing/2014/main" id="{5B60FF0E-56AB-6747-87E4-1032804DA25B}"/>
                </a:ext>
              </a:extLst>
            </p:cNvPr>
            <p:cNvSpPr txBox="1"/>
            <p:nvPr/>
          </p:nvSpPr>
          <p:spPr>
            <a:xfrm>
              <a:off x="9908114" y="5907455"/>
              <a:ext cx="301686" cy="369332"/>
            </a:xfrm>
            <a:prstGeom prst="rect">
              <a:avLst/>
            </a:prstGeom>
            <a:noFill/>
          </p:spPr>
          <p:txBody>
            <a:bodyPr wrap="none" rtlCol="0">
              <a:spAutoFit/>
            </a:bodyPr>
            <a:lstStyle/>
            <a:p>
              <a:r>
                <a:rPr lang="en-US" dirty="0"/>
                <a:t>6</a:t>
              </a:r>
            </a:p>
          </p:txBody>
        </p:sp>
        <p:sp>
          <p:nvSpPr>
            <p:cNvPr id="37" name="TextBox 36">
              <a:extLst>
                <a:ext uri="{FF2B5EF4-FFF2-40B4-BE49-F238E27FC236}">
                  <a16:creationId xmlns:a16="http://schemas.microsoft.com/office/drawing/2014/main" id="{EBCDCEAA-D92B-E1B5-4A11-7685BA4B6950}"/>
                </a:ext>
              </a:extLst>
            </p:cNvPr>
            <p:cNvSpPr txBox="1"/>
            <p:nvPr/>
          </p:nvSpPr>
          <p:spPr>
            <a:xfrm>
              <a:off x="11194872" y="5907455"/>
              <a:ext cx="301686" cy="369332"/>
            </a:xfrm>
            <a:prstGeom prst="rect">
              <a:avLst/>
            </a:prstGeom>
            <a:noFill/>
          </p:spPr>
          <p:txBody>
            <a:bodyPr wrap="none" rtlCol="0">
              <a:spAutoFit/>
            </a:bodyPr>
            <a:lstStyle/>
            <a:p>
              <a:r>
                <a:rPr lang="en-US" dirty="0"/>
                <a:t>8</a:t>
              </a:r>
            </a:p>
          </p:txBody>
        </p:sp>
      </p:grpSp>
      <p:sp>
        <p:nvSpPr>
          <p:cNvPr id="2" name="Rectangle 1">
            <a:extLst>
              <a:ext uri="{FF2B5EF4-FFF2-40B4-BE49-F238E27FC236}">
                <a16:creationId xmlns:a16="http://schemas.microsoft.com/office/drawing/2014/main" id="{BA9B7595-3823-7BCC-CA63-EEE4CD7976A0}"/>
              </a:ext>
            </a:extLst>
          </p:cNvPr>
          <p:cNvSpPr/>
          <p:nvPr/>
        </p:nvSpPr>
        <p:spPr>
          <a:xfrm>
            <a:off x="7768260" y="6332054"/>
            <a:ext cx="2139854" cy="24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3CDAE8-336D-100F-5277-1591C02CEC13}"/>
              </a:ext>
            </a:extLst>
          </p:cNvPr>
          <p:cNvSpPr txBox="1"/>
          <p:nvPr/>
        </p:nvSpPr>
        <p:spPr>
          <a:xfrm>
            <a:off x="7182660" y="6134048"/>
            <a:ext cx="3706464" cy="800219"/>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 abundance ) </a:t>
            </a:r>
          </a:p>
          <a:p>
            <a:endParaRPr lang="en-US" dirty="0"/>
          </a:p>
        </p:txBody>
      </p:sp>
    </p:spTree>
    <p:extLst>
      <p:ext uri="{BB962C8B-B14F-4D97-AF65-F5344CB8AC3E}">
        <p14:creationId xmlns:p14="http://schemas.microsoft.com/office/powerpoint/2010/main" val="4091663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D70132-F867-D141-8B69-963637AD194F}"/>
              </a:ext>
            </a:extLst>
          </p:cNvPr>
          <p:cNvSpPr txBox="1"/>
          <p:nvPr/>
        </p:nvSpPr>
        <p:spPr>
          <a:xfrm>
            <a:off x="932873" y="221674"/>
            <a:ext cx="5274585" cy="369332"/>
          </a:xfrm>
          <a:prstGeom prst="rect">
            <a:avLst/>
          </a:prstGeom>
          <a:noFill/>
        </p:spPr>
        <p:txBody>
          <a:bodyPr wrap="none" rtlCol="0">
            <a:spAutoFit/>
          </a:bodyPr>
          <a:lstStyle/>
          <a:p>
            <a:r>
              <a:rPr lang="en-US" dirty="0"/>
              <a:t>Kraken gives us a much less sparse view of the world…</a:t>
            </a:r>
          </a:p>
        </p:txBody>
      </p:sp>
      <p:pic>
        <p:nvPicPr>
          <p:cNvPr id="8" name="Picture 7">
            <a:extLst>
              <a:ext uri="{FF2B5EF4-FFF2-40B4-BE49-F238E27FC236}">
                <a16:creationId xmlns:a16="http://schemas.microsoft.com/office/drawing/2014/main" id="{629690B4-A0ED-8BA1-470E-9F69EA049952}"/>
              </a:ext>
            </a:extLst>
          </p:cNvPr>
          <p:cNvPicPr>
            <a:picLocks noChangeAspect="1"/>
          </p:cNvPicPr>
          <p:nvPr/>
        </p:nvPicPr>
        <p:blipFill>
          <a:blip r:embed="rId2"/>
          <a:stretch>
            <a:fillRect/>
          </a:stretch>
        </p:blipFill>
        <p:spPr>
          <a:xfrm>
            <a:off x="1980270" y="711031"/>
            <a:ext cx="6544893" cy="5804557"/>
          </a:xfrm>
          <a:prstGeom prst="rect">
            <a:avLst/>
          </a:prstGeom>
        </p:spPr>
      </p:pic>
    </p:spTree>
    <p:extLst>
      <p:ext uri="{BB962C8B-B14F-4D97-AF65-F5344CB8AC3E}">
        <p14:creationId xmlns:p14="http://schemas.microsoft.com/office/powerpoint/2010/main" val="3012554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1622A-6F76-51BF-0F1B-2548F80E8258}"/>
              </a:ext>
            </a:extLst>
          </p:cNvPr>
          <p:cNvPicPr>
            <a:picLocks noChangeAspect="1"/>
          </p:cNvPicPr>
          <p:nvPr/>
        </p:nvPicPr>
        <p:blipFill>
          <a:blip r:embed="rId3"/>
          <a:stretch>
            <a:fillRect/>
          </a:stretch>
        </p:blipFill>
        <p:spPr>
          <a:xfrm>
            <a:off x="816437" y="800030"/>
            <a:ext cx="3983456" cy="1251861"/>
          </a:xfrm>
          <a:prstGeom prst="rect">
            <a:avLst/>
          </a:prstGeom>
        </p:spPr>
      </p:pic>
      <p:sp>
        <p:nvSpPr>
          <p:cNvPr id="7" name="TextBox 6">
            <a:extLst>
              <a:ext uri="{FF2B5EF4-FFF2-40B4-BE49-F238E27FC236}">
                <a16:creationId xmlns:a16="http://schemas.microsoft.com/office/drawing/2014/main" id="{0C9C3AAE-D96F-7B7C-99D5-6D2E0BC680B0}"/>
              </a:ext>
            </a:extLst>
          </p:cNvPr>
          <p:cNvSpPr txBox="1"/>
          <p:nvPr/>
        </p:nvSpPr>
        <p:spPr>
          <a:xfrm>
            <a:off x="1584353" y="51213"/>
            <a:ext cx="8212505"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How we view prevalence and richness is very algorithm and method dependent</a:t>
            </a:r>
          </a:p>
        </p:txBody>
      </p:sp>
      <p:pic>
        <p:nvPicPr>
          <p:cNvPr id="11" name="Picture 10">
            <a:extLst>
              <a:ext uri="{FF2B5EF4-FFF2-40B4-BE49-F238E27FC236}">
                <a16:creationId xmlns:a16="http://schemas.microsoft.com/office/drawing/2014/main" id="{17295725-7F0C-D9D8-B3E9-C3A6DC7538CC}"/>
              </a:ext>
            </a:extLst>
          </p:cNvPr>
          <p:cNvPicPr>
            <a:picLocks noChangeAspect="1"/>
          </p:cNvPicPr>
          <p:nvPr/>
        </p:nvPicPr>
        <p:blipFill>
          <a:blip r:embed="rId4"/>
          <a:stretch>
            <a:fillRect/>
          </a:stretch>
        </p:blipFill>
        <p:spPr>
          <a:xfrm>
            <a:off x="1023210" y="3199798"/>
            <a:ext cx="3295202" cy="2922460"/>
          </a:xfrm>
          <a:prstGeom prst="rect">
            <a:avLst/>
          </a:prstGeom>
        </p:spPr>
      </p:pic>
      <p:grpSp>
        <p:nvGrpSpPr>
          <p:cNvPr id="4" name="Group 3">
            <a:extLst>
              <a:ext uri="{FF2B5EF4-FFF2-40B4-BE49-F238E27FC236}">
                <a16:creationId xmlns:a16="http://schemas.microsoft.com/office/drawing/2014/main" id="{11F1FF19-DDC5-A222-58C6-A610F2CF564B}"/>
              </a:ext>
            </a:extLst>
          </p:cNvPr>
          <p:cNvGrpSpPr/>
          <p:nvPr/>
        </p:nvGrpSpPr>
        <p:grpSpPr>
          <a:xfrm>
            <a:off x="958825" y="620533"/>
            <a:ext cx="10739247" cy="6074376"/>
            <a:chOff x="950513" y="620533"/>
            <a:chExt cx="10739247" cy="6074376"/>
          </a:xfrm>
        </p:grpSpPr>
        <p:pic>
          <p:nvPicPr>
            <p:cNvPr id="8" name="Picture 7">
              <a:extLst>
                <a:ext uri="{FF2B5EF4-FFF2-40B4-BE49-F238E27FC236}">
                  <a16:creationId xmlns:a16="http://schemas.microsoft.com/office/drawing/2014/main" id="{EDD48DF5-DF86-F305-55B7-B31F0A74C6A4}"/>
                </a:ext>
              </a:extLst>
            </p:cNvPr>
            <p:cNvPicPr>
              <a:picLocks noChangeAspect="1"/>
            </p:cNvPicPr>
            <p:nvPr/>
          </p:nvPicPr>
          <p:blipFill>
            <a:blip r:embed="rId5"/>
            <a:stretch>
              <a:fillRect/>
            </a:stretch>
          </p:blipFill>
          <p:spPr>
            <a:xfrm>
              <a:off x="5578681" y="620533"/>
              <a:ext cx="6111079" cy="5857592"/>
            </a:xfrm>
            <a:prstGeom prst="rect">
              <a:avLst/>
            </a:prstGeom>
          </p:spPr>
        </p:pic>
        <p:sp>
          <p:nvSpPr>
            <p:cNvPr id="10" name="Rectangle 9">
              <a:extLst>
                <a:ext uri="{FF2B5EF4-FFF2-40B4-BE49-F238E27FC236}">
                  <a16:creationId xmlns:a16="http://schemas.microsoft.com/office/drawing/2014/main" id="{22DCE72F-B847-6C2C-2D28-4CC5D2801072}"/>
                </a:ext>
              </a:extLst>
            </p:cNvPr>
            <p:cNvSpPr/>
            <p:nvPr/>
          </p:nvSpPr>
          <p:spPr>
            <a:xfrm>
              <a:off x="5410986" y="2323707"/>
              <a:ext cx="364574" cy="2557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B88A6EE-5BE5-7DCA-01E9-5D22B1FCD502}"/>
                </a:ext>
              </a:extLst>
            </p:cNvPr>
            <p:cNvSpPr txBox="1"/>
            <p:nvPr/>
          </p:nvSpPr>
          <p:spPr>
            <a:xfrm rot="16200000">
              <a:off x="3045441" y="3110846"/>
              <a:ext cx="478368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Percent of non-zero samples</a:t>
              </a:r>
            </a:p>
          </p:txBody>
        </p:sp>
        <p:sp>
          <p:nvSpPr>
            <p:cNvPr id="14" name="Rectangle 13">
              <a:extLst>
                <a:ext uri="{FF2B5EF4-FFF2-40B4-BE49-F238E27FC236}">
                  <a16:creationId xmlns:a16="http://schemas.microsoft.com/office/drawing/2014/main" id="{9F30F048-EEC4-CB03-3A6B-D312A6179AEB}"/>
                </a:ext>
              </a:extLst>
            </p:cNvPr>
            <p:cNvSpPr/>
            <p:nvPr/>
          </p:nvSpPr>
          <p:spPr>
            <a:xfrm>
              <a:off x="5868186" y="919113"/>
              <a:ext cx="141402" cy="5203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72B5B6-AC13-FC49-C8DB-6E9AF9502AB6}"/>
                </a:ext>
              </a:extLst>
            </p:cNvPr>
            <p:cNvSpPr txBox="1"/>
            <p:nvPr/>
          </p:nvSpPr>
          <p:spPr>
            <a:xfrm>
              <a:off x="5671964" y="2837625"/>
              <a:ext cx="418704" cy="369332"/>
            </a:xfrm>
            <a:prstGeom prst="rect">
              <a:avLst/>
            </a:prstGeom>
            <a:noFill/>
          </p:spPr>
          <p:txBody>
            <a:bodyPr wrap="none" rtlCol="0">
              <a:spAutoFit/>
            </a:bodyPr>
            <a:lstStyle/>
            <a:p>
              <a:r>
                <a:rPr lang="en-US" dirty="0"/>
                <a:t>60</a:t>
              </a:r>
            </a:p>
          </p:txBody>
        </p:sp>
        <p:sp>
          <p:nvSpPr>
            <p:cNvPr id="16" name="TextBox 15">
              <a:extLst>
                <a:ext uri="{FF2B5EF4-FFF2-40B4-BE49-F238E27FC236}">
                  <a16:creationId xmlns:a16="http://schemas.microsoft.com/office/drawing/2014/main" id="{0BF08DAF-7C42-6E63-98AA-6F19F0899E20}"/>
                </a:ext>
              </a:extLst>
            </p:cNvPr>
            <p:cNvSpPr txBox="1"/>
            <p:nvPr/>
          </p:nvSpPr>
          <p:spPr>
            <a:xfrm>
              <a:off x="5671964" y="1919932"/>
              <a:ext cx="418704" cy="369332"/>
            </a:xfrm>
            <a:prstGeom prst="rect">
              <a:avLst/>
            </a:prstGeom>
            <a:noFill/>
          </p:spPr>
          <p:txBody>
            <a:bodyPr wrap="none" rtlCol="0">
              <a:spAutoFit/>
            </a:bodyPr>
            <a:lstStyle/>
            <a:p>
              <a:r>
                <a:rPr lang="en-US" dirty="0"/>
                <a:t>80</a:t>
              </a:r>
            </a:p>
          </p:txBody>
        </p:sp>
        <p:sp>
          <p:nvSpPr>
            <p:cNvPr id="17" name="TextBox 16">
              <a:extLst>
                <a:ext uri="{FF2B5EF4-FFF2-40B4-BE49-F238E27FC236}">
                  <a16:creationId xmlns:a16="http://schemas.microsoft.com/office/drawing/2014/main" id="{5DD9F8E4-01CA-5B1F-2608-AE3E9F7C1375}"/>
                </a:ext>
              </a:extLst>
            </p:cNvPr>
            <p:cNvSpPr txBox="1"/>
            <p:nvPr/>
          </p:nvSpPr>
          <p:spPr>
            <a:xfrm>
              <a:off x="5671964" y="4615992"/>
              <a:ext cx="418704" cy="369332"/>
            </a:xfrm>
            <a:prstGeom prst="rect">
              <a:avLst/>
            </a:prstGeom>
            <a:noFill/>
          </p:spPr>
          <p:txBody>
            <a:bodyPr wrap="none" rtlCol="0">
              <a:spAutoFit/>
            </a:bodyPr>
            <a:lstStyle/>
            <a:p>
              <a:r>
                <a:rPr lang="en-US" dirty="0"/>
                <a:t>20</a:t>
              </a:r>
            </a:p>
          </p:txBody>
        </p:sp>
        <p:sp>
          <p:nvSpPr>
            <p:cNvPr id="18" name="TextBox 17">
              <a:extLst>
                <a:ext uri="{FF2B5EF4-FFF2-40B4-BE49-F238E27FC236}">
                  <a16:creationId xmlns:a16="http://schemas.microsoft.com/office/drawing/2014/main" id="{5287155F-9AB0-20A1-4A70-DE47B0B499B7}"/>
                </a:ext>
              </a:extLst>
            </p:cNvPr>
            <p:cNvSpPr txBox="1"/>
            <p:nvPr/>
          </p:nvSpPr>
          <p:spPr>
            <a:xfrm>
              <a:off x="5671964" y="3720875"/>
              <a:ext cx="418704" cy="369332"/>
            </a:xfrm>
            <a:prstGeom prst="rect">
              <a:avLst/>
            </a:prstGeom>
            <a:noFill/>
          </p:spPr>
          <p:txBody>
            <a:bodyPr wrap="none" rtlCol="0">
              <a:spAutoFit/>
            </a:bodyPr>
            <a:lstStyle/>
            <a:p>
              <a:r>
                <a:rPr lang="en-US" dirty="0"/>
                <a:t>40</a:t>
              </a:r>
            </a:p>
          </p:txBody>
        </p:sp>
        <p:sp>
          <p:nvSpPr>
            <p:cNvPr id="19" name="TextBox 18">
              <a:extLst>
                <a:ext uri="{FF2B5EF4-FFF2-40B4-BE49-F238E27FC236}">
                  <a16:creationId xmlns:a16="http://schemas.microsoft.com/office/drawing/2014/main" id="{56E171B5-235F-0B64-37F6-0BA57F53284E}"/>
                </a:ext>
              </a:extLst>
            </p:cNvPr>
            <p:cNvSpPr txBox="1"/>
            <p:nvPr/>
          </p:nvSpPr>
          <p:spPr>
            <a:xfrm>
              <a:off x="5613454" y="985102"/>
              <a:ext cx="535724" cy="369332"/>
            </a:xfrm>
            <a:prstGeom prst="rect">
              <a:avLst/>
            </a:prstGeom>
            <a:noFill/>
          </p:spPr>
          <p:txBody>
            <a:bodyPr wrap="none" rtlCol="0">
              <a:spAutoFit/>
            </a:bodyPr>
            <a:lstStyle/>
            <a:p>
              <a:r>
                <a:rPr lang="en-US" dirty="0"/>
                <a:t>100</a:t>
              </a:r>
            </a:p>
          </p:txBody>
        </p:sp>
        <p:sp>
          <p:nvSpPr>
            <p:cNvPr id="20" name="TextBox 19">
              <a:extLst>
                <a:ext uri="{FF2B5EF4-FFF2-40B4-BE49-F238E27FC236}">
                  <a16:creationId xmlns:a16="http://schemas.microsoft.com/office/drawing/2014/main" id="{14F904B9-7F2E-05AF-28FE-778EE3DA72E8}"/>
                </a:ext>
              </a:extLst>
            </p:cNvPr>
            <p:cNvSpPr txBox="1"/>
            <p:nvPr/>
          </p:nvSpPr>
          <p:spPr>
            <a:xfrm>
              <a:off x="5744612" y="5524099"/>
              <a:ext cx="301686" cy="369332"/>
            </a:xfrm>
            <a:prstGeom prst="rect">
              <a:avLst/>
            </a:prstGeom>
            <a:noFill/>
          </p:spPr>
          <p:txBody>
            <a:bodyPr wrap="none" rtlCol="0">
              <a:spAutoFit/>
            </a:bodyPr>
            <a:lstStyle/>
            <a:p>
              <a:r>
                <a:rPr lang="en-US" dirty="0"/>
                <a:t>0</a:t>
              </a:r>
            </a:p>
          </p:txBody>
        </p:sp>
        <p:sp>
          <p:nvSpPr>
            <p:cNvPr id="21" name="Rectangle 20">
              <a:extLst>
                <a:ext uri="{FF2B5EF4-FFF2-40B4-BE49-F238E27FC236}">
                  <a16:creationId xmlns:a16="http://schemas.microsoft.com/office/drawing/2014/main" id="{A98B73A8-1816-521E-7128-5AC59238F327}"/>
                </a:ext>
              </a:extLst>
            </p:cNvPr>
            <p:cNvSpPr/>
            <p:nvPr/>
          </p:nvSpPr>
          <p:spPr>
            <a:xfrm>
              <a:off x="6183984" y="6056722"/>
              <a:ext cx="5505776" cy="176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D873C68-4C40-9B79-AAE8-212D8DE4157E}"/>
                </a:ext>
              </a:extLst>
            </p:cNvPr>
            <p:cNvSpPr txBox="1"/>
            <p:nvPr/>
          </p:nvSpPr>
          <p:spPr>
            <a:xfrm>
              <a:off x="6255229" y="5907455"/>
              <a:ext cx="301686" cy="369332"/>
            </a:xfrm>
            <a:prstGeom prst="rect">
              <a:avLst/>
            </a:prstGeom>
            <a:noFill/>
          </p:spPr>
          <p:txBody>
            <a:bodyPr wrap="none" rtlCol="0">
              <a:spAutoFit/>
            </a:bodyPr>
            <a:lstStyle/>
            <a:p>
              <a:r>
                <a:rPr lang="en-US" dirty="0"/>
                <a:t>0</a:t>
              </a:r>
            </a:p>
          </p:txBody>
        </p:sp>
        <p:sp>
          <p:nvSpPr>
            <p:cNvPr id="23" name="TextBox 22">
              <a:extLst>
                <a:ext uri="{FF2B5EF4-FFF2-40B4-BE49-F238E27FC236}">
                  <a16:creationId xmlns:a16="http://schemas.microsoft.com/office/drawing/2014/main" id="{D27E3993-2D9B-2419-EE20-812F9B3C5C4A}"/>
                </a:ext>
              </a:extLst>
            </p:cNvPr>
            <p:cNvSpPr txBox="1"/>
            <p:nvPr/>
          </p:nvSpPr>
          <p:spPr>
            <a:xfrm>
              <a:off x="7466574" y="5907455"/>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E28B7B2-3052-5224-7266-9CB358C72F48}"/>
                </a:ext>
              </a:extLst>
            </p:cNvPr>
            <p:cNvSpPr txBox="1"/>
            <p:nvPr/>
          </p:nvSpPr>
          <p:spPr>
            <a:xfrm>
              <a:off x="8682631" y="5907455"/>
              <a:ext cx="301686" cy="369332"/>
            </a:xfrm>
            <a:prstGeom prst="rect">
              <a:avLst/>
            </a:prstGeom>
            <a:noFill/>
          </p:spPr>
          <p:txBody>
            <a:bodyPr wrap="none" rtlCol="0">
              <a:spAutoFit/>
            </a:bodyPr>
            <a:lstStyle/>
            <a:p>
              <a:r>
                <a:rPr lang="en-US" dirty="0"/>
                <a:t>4</a:t>
              </a:r>
            </a:p>
          </p:txBody>
        </p:sp>
        <p:sp>
          <p:nvSpPr>
            <p:cNvPr id="25" name="TextBox 24">
              <a:extLst>
                <a:ext uri="{FF2B5EF4-FFF2-40B4-BE49-F238E27FC236}">
                  <a16:creationId xmlns:a16="http://schemas.microsoft.com/office/drawing/2014/main" id="{2A400C59-12AA-4AF1-EBB7-CF9BB4F484D8}"/>
                </a:ext>
              </a:extLst>
            </p:cNvPr>
            <p:cNvSpPr txBox="1"/>
            <p:nvPr/>
          </p:nvSpPr>
          <p:spPr>
            <a:xfrm>
              <a:off x="9908114" y="5907455"/>
              <a:ext cx="301686" cy="369332"/>
            </a:xfrm>
            <a:prstGeom prst="rect">
              <a:avLst/>
            </a:prstGeom>
            <a:noFill/>
          </p:spPr>
          <p:txBody>
            <a:bodyPr wrap="none" rtlCol="0">
              <a:spAutoFit/>
            </a:bodyPr>
            <a:lstStyle/>
            <a:p>
              <a:r>
                <a:rPr lang="en-US" dirty="0"/>
                <a:t>6</a:t>
              </a:r>
            </a:p>
          </p:txBody>
        </p:sp>
        <p:sp>
          <p:nvSpPr>
            <p:cNvPr id="26" name="TextBox 25">
              <a:extLst>
                <a:ext uri="{FF2B5EF4-FFF2-40B4-BE49-F238E27FC236}">
                  <a16:creationId xmlns:a16="http://schemas.microsoft.com/office/drawing/2014/main" id="{41E0FE0D-5503-EC0F-A7D8-2F19E4815CF2}"/>
                </a:ext>
              </a:extLst>
            </p:cNvPr>
            <p:cNvSpPr txBox="1"/>
            <p:nvPr/>
          </p:nvSpPr>
          <p:spPr>
            <a:xfrm>
              <a:off x="11194872" y="5907455"/>
              <a:ext cx="301686" cy="369332"/>
            </a:xfrm>
            <a:prstGeom prst="rect">
              <a:avLst/>
            </a:prstGeom>
            <a:noFill/>
          </p:spPr>
          <p:txBody>
            <a:bodyPr wrap="none" rtlCol="0">
              <a:spAutoFit/>
            </a:bodyPr>
            <a:lstStyle/>
            <a:p>
              <a:r>
                <a:rPr lang="en-US" dirty="0"/>
                <a:t>8</a:t>
              </a:r>
            </a:p>
          </p:txBody>
        </p:sp>
        <p:sp>
          <p:nvSpPr>
            <p:cNvPr id="9" name="TextBox 8">
              <a:extLst>
                <a:ext uri="{FF2B5EF4-FFF2-40B4-BE49-F238E27FC236}">
                  <a16:creationId xmlns:a16="http://schemas.microsoft.com/office/drawing/2014/main" id="{713CFAF3-1A61-BF36-5388-FC31133032FA}"/>
                </a:ext>
              </a:extLst>
            </p:cNvPr>
            <p:cNvSpPr txBox="1"/>
            <p:nvPr/>
          </p:nvSpPr>
          <p:spPr>
            <a:xfrm>
              <a:off x="950513" y="6171689"/>
              <a:ext cx="184731" cy="523220"/>
            </a:xfrm>
            <a:prstGeom prst="rect">
              <a:avLst/>
            </a:prstGeom>
            <a:noFill/>
          </p:spPr>
          <p:txBody>
            <a:bodyPr wrap="none" rtlCol="0">
              <a:spAutoFit/>
            </a:bodyPr>
            <a:lstStyle/>
            <a:p>
              <a:endParaRPr lang="en-US" sz="2800" dirty="0">
                <a:latin typeface="Arial" panose="020B0604020202020204" pitchFamily="34" charset="0"/>
                <a:cs typeface="Arial" panose="020B0604020202020204" pitchFamily="34" charset="0"/>
              </a:endParaRPr>
            </a:p>
          </p:txBody>
        </p:sp>
      </p:grpSp>
      <p:graphicFrame>
        <p:nvGraphicFramePr>
          <p:cNvPr id="27" name="Object 26">
            <a:extLst>
              <a:ext uri="{FF2B5EF4-FFF2-40B4-BE49-F238E27FC236}">
                <a16:creationId xmlns:a16="http://schemas.microsoft.com/office/drawing/2014/main" id="{87A7F33B-0EB3-35A9-4EBC-370027C480DA}"/>
              </a:ext>
            </a:extLst>
          </p:cNvPr>
          <p:cNvGraphicFramePr>
            <a:graphicFrameLocks noChangeAspect="1"/>
          </p:cNvGraphicFramePr>
          <p:nvPr/>
        </p:nvGraphicFramePr>
        <p:xfrm>
          <a:off x="6192838" y="1033463"/>
          <a:ext cx="5287962" cy="4827587"/>
        </p:xfrm>
        <a:graphic>
          <a:graphicData uri="http://schemas.openxmlformats.org/presentationml/2006/ole">
            <mc:AlternateContent xmlns:mc="http://schemas.openxmlformats.org/markup-compatibility/2006">
              <mc:Choice xmlns:v="urn:schemas-microsoft-com:vml" Requires="v">
                <p:oleObj name="Bitmap Image" r:id="rId6" imgW="6187320" imgH="5650200" progId="PBrush">
                  <p:embed/>
                </p:oleObj>
              </mc:Choice>
              <mc:Fallback>
                <p:oleObj name="Bitmap Image" r:id="rId6" imgW="6187320" imgH="5650200" progId="PBrush">
                  <p:embed/>
                  <p:pic>
                    <p:nvPicPr>
                      <p:cNvPr id="27" name="Object 26">
                        <a:extLst>
                          <a:ext uri="{FF2B5EF4-FFF2-40B4-BE49-F238E27FC236}">
                            <a16:creationId xmlns:a16="http://schemas.microsoft.com/office/drawing/2014/main" id="{87A7F33B-0EB3-35A9-4EBC-370027C480DA}"/>
                          </a:ext>
                        </a:extLst>
                      </p:cNvPr>
                      <p:cNvPicPr/>
                      <p:nvPr/>
                    </p:nvPicPr>
                    <p:blipFill>
                      <a:blip r:embed="rId7"/>
                      <a:stretch>
                        <a:fillRect/>
                      </a:stretch>
                    </p:blipFill>
                    <p:spPr>
                      <a:xfrm>
                        <a:off x="6192838" y="1033463"/>
                        <a:ext cx="5287962" cy="4827587"/>
                      </a:xfrm>
                      <a:prstGeom prst="rect">
                        <a:avLst/>
                      </a:prstGeom>
                    </p:spPr>
                  </p:pic>
                </p:oleObj>
              </mc:Fallback>
            </mc:AlternateContent>
          </a:graphicData>
        </a:graphic>
      </p:graphicFrame>
      <p:sp>
        <p:nvSpPr>
          <p:cNvPr id="28" name="Rectangle 27">
            <a:extLst>
              <a:ext uri="{FF2B5EF4-FFF2-40B4-BE49-F238E27FC236}">
                <a16:creationId xmlns:a16="http://schemas.microsoft.com/office/drawing/2014/main" id="{918B32E1-6291-5918-DD45-0D6FF314A905}"/>
              </a:ext>
            </a:extLst>
          </p:cNvPr>
          <p:cNvSpPr/>
          <p:nvPr/>
        </p:nvSpPr>
        <p:spPr>
          <a:xfrm>
            <a:off x="7838902" y="6278215"/>
            <a:ext cx="207752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FD9ACDC-A921-BC7A-D8A5-8C3D8ADE2821}"/>
              </a:ext>
            </a:extLst>
          </p:cNvPr>
          <p:cNvSpPr txBox="1"/>
          <p:nvPr/>
        </p:nvSpPr>
        <p:spPr>
          <a:xfrm>
            <a:off x="7229790" y="6134048"/>
            <a:ext cx="3706464" cy="800219"/>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 abundance ) </a:t>
            </a:r>
          </a:p>
          <a:p>
            <a:endParaRPr lang="en-US" dirty="0"/>
          </a:p>
        </p:txBody>
      </p:sp>
      <p:cxnSp>
        <p:nvCxnSpPr>
          <p:cNvPr id="6" name="Straight Arrow Connector 5">
            <a:extLst>
              <a:ext uri="{FF2B5EF4-FFF2-40B4-BE49-F238E27FC236}">
                <a16:creationId xmlns:a16="http://schemas.microsoft.com/office/drawing/2014/main" id="{E0DE0A01-BEB2-3A59-1C8F-ABC3D47C8E8A}"/>
              </a:ext>
            </a:extLst>
          </p:cNvPr>
          <p:cNvCxnSpPr>
            <a:cxnSpLocks/>
          </p:cNvCxnSpPr>
          <p:nvPr/>
        </p:nvCxnSpPr>
        <p:spPr>
          <a:xfrm>
            <a:off x="4799893" y="1398316"/>
            <a:ext cx="1296107" cy="215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9632414-C966-ADEA-ABAF-694522D86C64}"/>
              </a:ext>
            </a:extLst>
          </p:cNvPr>
          <p:cNvCxnSpPr/>
          <p:nvPr/>
        </p:nvCxnSpPr>
        <p:spPr>
          <a:xfrm flipV="1">
            <a:off x="4466194" y="4806109"/>
            <a:ext cx="1773381" cy="43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1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23AA04-6F1D-FC99-F11E-4203C90100DA}"/>
              </a:ext>
            </a:extLst>
          </p:cNvPr>
          <p:cNvSpPr txBox="1"/>
          <p:nvPr/>
        </p:nvSpPr>
        <p:spPr>
          <a:xfrm>
            <a:off x="1604218" y="190651"/>
            <a:ext cx="8631530"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Kraken’s results can be fit by a null model that is unlikely to be explained by biology</a:t>
            </a:r>
          </a:p>
        </p:txBody>
      </p:sp>
      <p:pic>
        <p:nvPicPr>
          <p:cNvPr id="7" name="Picture 6">
            <a:extLst>
              <a:ext uri="{FF2B5EF4-FFF2-40B4-BE49-F238E27FC236}">
                <a16:creationId xmlns:a16="http://schemas.microsoft.com/office/drawing/2014/main" id="{78C8CBD5-6694-D99A-8602-056A30BB2F46}"/>
              </a:ext>
            </a:extLst>
          </p:cNvPr>
          <p:cNvPicPr>
            <a:picLocks noChangeAspect="1"/>
          </p:cNvPicPr>
          <p:nvPr/>
        </p:nvPicPr>
        <p:blipFill>
          <a:blip r:embed="rId3"/>
          <a:stretch>
            <a:fillRect/>
          </a:stretch>
        </p:blipFill>
        <p:spPr>
          <a:xfrm>
            <a:off x="843596" y="800030"/>
            <a:ext cx="3983456" cy="1251861"/>
          </a:xfrm>
          <a:prstGeom prst="rect">
            <a:avLst/>
          </a:prstGeom>
        </p:spPr>
      </p:pic>
      <p:pic>
        <p:nvPicPr>
          <p:cNvPr id="9" name="Picture 8">
            <a:extLst>
              <a:ext uri="{FF2B5EF4-FFF2-40B4-BE49-F238E27FC236}">
                <a16:creationId xmlns:a16="http://schemas.microsoft.com/office/drawing/2014/main" id="{22A39212-995C-992A-0E07-5956393609E5}"/>
              </a:ext>
            </a:extLst>
          </p:cNvPr>
          <p:cNvPicPr>
            <a:picLocks noChangeAspect="1"/>
          </p:cNvPicPr>
          <p:nvPr/>
        </p:nvPicPr>
        <p:blipFill>
          <a:blip r:embed="rId4"/>
          <a:stretch>
            <a:fillRect/>
          </a:stretch>
        </p:blipFill>
        <p:spPr>
          <a:xfrm>
            <a:off x="715393" y="3159244"/>
            <a:ext cx="3295202" cy="2922460"/>
          </a:xfrm>
          <a:prstGeom prst="rect">
            <a:avLst/>
          </a:prstGeom>
        </p:spPr>
      </p:pic>
      <p:grpSp>
        <p:nvGrpSpPr>
          <p:cNvPr id="2" name="Group 1">
            <a:extLst>
              <a:ext uri="{FF2B5EF4-FFF2-40B4-BE49-F238E27FC236}">
                <a16:creationId xmlns:a16="http://schemas.microsoft.com/office/drawing/2014/main" id="{EBE30039-877E-C21A-FEDE-E8FBA58CF43B}"/>
              </a:ext>
            </a:extLst>
          </p:cNvPr>
          <p:cNvGrpSpPr/>
          <p:nvPr/>
        </p:nvGrpSpPr>
        <p:grpSpPr>
          <a:xfrm>
            <a:off x="5175672" y="620533"/>
            <a:ext cx="6514088" cy="5857592"/>
            <a:chOff x="5175672" y="620533"/>
            <a:chExt cx="6514088" cy="5857592"/>
          </a:xfrm>
        </p:grpSpPr>
        <p:pic>
          <p:nvPicPr>
            <p:cNvPr id="3" name="Picture 2">
              <a:extLst>
                <a:ext uri="{FF2B5EF4-FFF2-40B4-BE49-F238E27FC236}">
                  <a16:creationId xmlns:a16="http://schemas.microsoft.com/office/drawing/2014/main" id="{CFF2B42B-A656-9AEC-4E7C-3FEAAA1963FD}"/>
                </a:ext>
              </a:extLst>
            </p:cNvPr>
            <p:cNvPicPr>
              <a:picLocks noChangeAspect="1"/>
            </p:cNvPicPr>
            <p:nvPr/>
          </p:nvPicPr>
          <p:blipFill>
            <a:blip r:embed="rId5"/>
            <a:stretch>
              <a:fillRect/>
            </a:stretch>
          </p:blipFill>
          <p:spPr>
            <a:xfrm>
              <a:off x="5578681" y="620533"/>
              <a:ext cx="6111079" cy="5857592"/>
            </a:xfrm>
            <a:prstGeom prst="rect">
              <a:avLst/>
            </a:prstGeom>
          </p:spPr>
        </p:pic>
        <p:sp>
          <p:nvSpPr>
            <p:cNvPr id="5" name="Rectangle 4">
              <a:extLst>
                <a:ext uri="{FF2B5EF4-FFF2-40B4-BE49-F238E27FC236}">
                  <a16:creationId xmlns:a16="http://schemas.microsoft.com/office/drawing/2014/main" id="{CA175A5E-D08A-3BD7-C3BA-8E24F989917B}"/>
                </a:ext>
              </a:extLst>
            </p:cNvPr>
            <p:cNvSpPr/>
            <p:nvPr/>
          </p:nvSpPr>
          <p:spPr>
            <a:xfrm>
              <a:off x="5410986" y="2323707"/>
              <a:ext cx="364574" cy="2557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8CD8785-5E3D-678E-E622-FC5F121397D0}"/>
                </a:ext>
              </a:extLst>
            </p:cNvPr>
            <p:cNvSpPr txBox="1"/>
            <p:nvPr/>
          </p:nvSpPr>
          <p:spPr>
            <a:xfrm rot="16200000">
              <a:off x="3045441" y="3110846"/>
              <a:ext cx="478368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Percent of non-zero samples</a:t>
              </a:r>
            </a:p>
          </p:txBody>
        </p:sp>
        <p:sp>
          <p:nvSpPr>
            <p:cNvPr id="12" name="Rectangle 11">
              <a:extLst>
                <a:ext uri="{FF2B5EF4-FFF2-40B4-BE49-F238E27FC236}">
                  <a16:creationId xmlns:a16="http://schemas.microsoft.com/office/drawing/2014/main" id="{42041E1E-2510-44EF-F484-4E6798924A7B}"/>
                </a:ext>
              </a:extLst>
            </p:cNvPr>
            <p:cNvSpPr/>
            <p:nvPr/>
          </p:nvSpPr>
          <p:spPr>
            <a:xfrm>
              <a:off x="5868186" y="919113"/>
              <a:ext cx="141402" cy="5203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462C79-E67A-4071-A198-EC9DE91A7D4E}"/>
                </a:ext>
              </a:extLst>
            </p:cNvPr>
            <p:cNvSpPr txBox="1"/>
            <p:nvPr/>
          </p:nvSpPr>
          <p:spPr>
            <a:xfrm>
              <a:off x="5671964" y="2837625"/>
              <a:ext cx="418704" cy="369332"/>
            </a:xfrm>
            <a:prstGeom prst="rect">
              <a:avLst/>
            </a:prstGeom>
            <a:noFill/>
          </p:spPr>
          <p:txBody>
            <a:bodyPr wrap="none" rtlCol="0">
              <a:spAutoFit/>
            </a:bodyPr>
            <a:lstStyle/>
            <a:p>
              <a:r>
                <a:rPr lang="en-US" dirty="0"/>
                <a:t>60</a:t>
              </a:r>
            </a:p>
          </p:txBody>
        </p:sp>
        <p:sp>
          <p:nvSpPr>
            <p:cNvPr id="14" name="TextBox 13">
              <a:extLst>
                <a:ext uri="{FF2B5EF4-FFF2-40B4-BE49-F238E27FC236}">
                  <a16:creationId xmlns:a16="http://schemas.microsoft.com/office/drawing/2014/main" id="{00B127D8-02E4-788F-BAD8-1F7D15677248}"/>
                </a:ext>
              </a:extLst>
            </p:cNvPr>
            <p:cNvSpPr txBox="1"/>
            <p:nvPr/>
          </p:nvSpPr>
          <p:spPr>
            <a:xfrm>
              <a:off x="5671964" y="1919932"/>
              <a:ext cx="418704" cy="369332"/>
            </a:xfrm>
            <a:prstGeom prst="rect">
              <a:avLst/>
            </a:prstGeom>
            <a:noFill/>
          </p:spPr>
          <p:txBody>
            <a:bodyPr wrap="none" rtlCol="0">
              <a:spAutoFit/>
            </a:bodyPr>
            <a:lstStyle/>
            <a:p>
              <a:r>
                <a:rPr lang="en-US" dirty="0"/>
                <a:t>80</a:t>
              </a:r>
            </a:p>
          </p:txBody>
        </p:sp>
        <p:sp>
          <p:nvSpPr>
            <p:cNvPr id="15" name="TextBox 14">
              <a:extLst>
                <a:ext uri="{FF2B5EF4-FFF2-40B4-BE49-F238E27FC236}">
                  <a16:creationId xmlns:a16="http://schemas.microsoft.com/office/drawing/2014/main" id="{B065B753-C5A1-066D-C92D-589372EB3ACC}"/>
                </a:ext>
              </a:extLst>
            </p:cNvPr>
            <p:cNvSpPr txBox="1"/>
            <p:nvPr/>
          </p:nvSpPr>
          <p:spPr>
            <a:xfrm>
              <a:off x="5671964" y="4615992"/>
              <a:ext cx="418704" cy="369332"/>
            </a:xfrm>
            <a:prstGeom prst="rect">
              <a:avLst/>
            </a:prstGeom>
            <a:noFill/>
          </p:spPr>
          <p:txBody>
            <a:bodyPr wrap="none" rtlCol="0">
              <a:spAutoFit/>
            </a:bodyPr>
            <a:lstStyle/>
            <a:p>
              <a:r>
                <a:rPr lang="en-US" dirty="0"/>
                <a:t>20</a:t>
              </a:r>
            </a:p>
          </p:txBody>
        </p:sp>
        <p:sp>
          <p:nvSpPr>
            <p:cNvPr id="16" name="TextBox 15">
              <a:extLst>
                <a:ext uri="{FF2B5EF4-FFF2-40B4-BE49-F238E27FC236}">
                  <a16:creationId xmlns:a16="http://schemas.microsoft.com/office/drawing/2014/main" id="{4E0C7C86-6FAE-950B-CB58-FE82B8F7F76F}"/>
                </a:ext>
              </a:extLst>
            </p:cNvPr>
            <p:cNvSpPr txBox="1"/>
            <p:nvPr/>
          </p:nvSpPr>
          <p:spPr>
            <a:xfrm>
              <a:off x="5671964" y="3720875"/>
              <a:ext cx="418704" cy="369332"/>
            </a:xfrm>
            <a:prstGeom prst="rect">
              <a:avLst/>
            </a:prstGeom>
            <a:noFill/>
          </p:spPr>
          <p:txBody>
            <a:bodyPr wrap="none" rtlCol="0">
              <a:spAutoFit/>
            </a:bodyPr>
            <a:lstStyle/>
            <a:p>
              <a:r>
                <a:rPr lang="en-US" dirty="0"/>
                <a:t>40</a:t>
              </a:r>
            </a:p>
          </p:txBody>
        </p:sp>
        <p:sp>
          <p:nvSpPr>
            <p:cNvPr id="17" name="TextBox 16">
              <a:extLst>
                <a:ext uri="{FF2B5EF4-FFF2-40B4-BE49-F238E27FC236}">
                  <a16:creationId xmlns:a16="http://schemas.microsoft.com/office/drawing/2014/main" id="{E20A0CF9-BBE5-CE9F-9924-ACEC1EAE648A}"/>
                </a:ext>
              </a:extLst>
            </p:cNvPr>
            <p:cNvSpPr txBox="1"/>
            <p:nvPr/>
          </p:nvSpPr>
          <p:spPr>
            <a:xfrm>
              <a:off x="5613454" y="985102"/>
              <a:ext cx="535724" cy="369332"/>
            </a:xfrm>
            <a:prstGeom prst="rect">
              <a:avLst/>
            </a:prstGeom>
            <a:noFill/>
          </p:spPr>
          <p:txBody>
            <a:bodyPr wrap="none" rtlCol="0">
              <a:spAutoFit/>
            </a:bodyPr>
            <a:lstStyle/>
            <a:p>
              <a:r>
                <a:rPr lang="en-US" dirty="0"/>
                <a:t>100</a:t>
              </a:r>
            </a:p>
          </p:txBody>
        </p:sp>
        <p:sp>
          <p:nvSpPr>
            <p:cNvPr id="18" name="TextBox 17">
              <a:extLst>
                <a:ext uri="{FF2B5EF4-FFF2-40B4-BE49-F238E27FC236}">
                  <a16:creationId xmlns:a16="http://schemas.microsoft.com/office/drawing/2014/main" id="{FC4DB1A3-C206-AD31-5068-85537F380DC9}"/>
                </a:ext>
              </a:extLst>
            </p:cNvPr>
            <p:cNvSpPr txBox="1"/>
            <p:nvPr/>
          </p:nvSpPr>
          <p:spPr>
            <a:xfrm>
              <a:off x="5744612" y="5524099"/>
              <a:ext cx="301686" cy="369332"/>
            </a:xfrm>
            <a:prstGeom prst="rect">
              <a:avLst/>
            </a:prstGeom>
            <a:noFill/>
          </p:spPr>
          <p:txBody>
            <a:bodyPr wrap="none" rtlCol="0">
              <a:spAutoFit/>
            </a:bodyPr>
            <a:lstStyle/>
            <a:p>
              <a:r>
                <a:rPr lang="en-US" dirty="0"/>
                <a:t>0</a:t>
              </a:r>
            </a:p>
          </p:txBody>
        </p:sp>
        <p:sp>
          <p:nvSpPr>
            <p:cNvPr id="19" name="Rectangle 18">
              <a:extLst>
                <a:ext uri="{FF2B5EF4-FFF2-40B4-BE49-F238E27FC236}">
                  <a16:creationId xmlns:a16="http://schemas.microsoft.com/office/drawing/2014/main" id="{BC2C9392-220A-164C-5E1A-8621823C46E6}"/>
                </a:ext>
              </a:extLst>
            </p:cNvPr>
            <p:cNvSpPr/>
            <p:nvPr/>
          </p:nvSpPr>
          <p:spPr>
            <a:xfrm>
              <a:off x="6183984" y="6056722"/>
              <a:ext cx="5505776" cy="176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B0E2F6C-6A15-66E3-4508-6B153C03E5E3}"/>
                </a:ext>
              </a:extLst>
            </p:cNvPr>
            <p:cNvSpPr txBox="1"/>
            <p:nvPr/>
          </p:nvSpPr>
          <p:spPr>
            <a:xfrm>
              <a:off x="6255229" y="5907455"/>
              <a:ext cx="301686" cy="369332"/>
            </a:xfrm>
            <a:prstGeom prst="rect">
              <a:avLst/>
            </a:prstGeom>
            <a:noFill/>
          </p:spPr>
          <p:txBody>
            <a:bodyPr wrap="none" rtlCol="0">
              <a:spAutoFit/>
            </a:bodyPr>
            <a:lstStyle/>
            <a:p>
              <a:r>
                <a:rPr lang="en-US" dirty="0"/>
                <a:t>0</a:t>
              </a:r>
            </a:p>
          </p:txBody>
        </p:sp>
        <p:sp>
          <p:nvSpPr>
            <p:cNvPr id="21" name="TextBox 20">
              <a:extLst>
                <a:ext uri="{FF2B5EF4-FFF2-40B4-BE49-F238E27FC236}">
                  <a16:creationId xmlns:a16="http://schemas.microsoft.com/office/drawing/2014/main" id="{956644F5-4B6B-ED59-A65C-9891B24BB243}"/>
                </a:ext>
              </a:extLst>
            </p:cNvPr>
            <p:cNvSpPr txBox="1"/>
            <p:nvPr/>
          </p:nvSpPr>
          <p:spPr>
            <a:xfrm>
              <a:off x="7466574" y="5907455"/>
              <a:ext cx="301686" cy="369332"/>
            </a:xfrm>
            <a:prstGeom prst="rect">
              <a:avLst/>
            </a:prstGeom>
            <a:noFill/>
          </p:spPr>
          <p:txBody>
            <a:bodyPr wrap="none" rtlCol="0">
              <a:spAutoFit/>
            </a:bodyPr>
            <a:lstStyle/>
            <a:p>
              <a:r>
                <a:rPr lang="en-US" dirty="0"/>
                <a:t>2</a:t>
              </a:r>
            </a:p>
          </p:txBody>
        </p:sp>
        <p:sp>
          <p:nvSpPr>
            <p:cNvPr id="22" name="TextBox 21">
              <a:extLst>
                <a:ext uri="{FF2B5EF4-FFF2-40B4-BE49-F238E27FC236}">
                  <a16:creationId xmlns:a16="http://schemas.microsoft.com/office/drawing/2014/main" id="{1525CC58-60BE-F6A1-FACF-4DCCB2A0682D}"/>
                </a:ext>
              </a:extLst>
            </p:cNvPr>
            <p:cNvSpPr txBox="1"/>
            <p:nvPr/>
          </p:nvSpPr>
          <p:spPr>
            <a:xfrm>
              <a:off x="8682631" y="5907455"/>
              <a:ext cx="301686" cy="369332"/>
            </a:xfrm>
            <a:prstGeom prst="rect">
              <a:avLst/>
            </a:prstGeom>
            <a:noFill/>
          </p:spPr>
          <p:txBody>
            <a:bodyPr wrap="none" rtlCol="0">
              <a:spAutoFit/>
            </a:bodyPr>
            <a:lstStyle/>
            <a:p>
              <a:r>
                <a:rPr lang="en-US" dirty="0"/>
                <a:t>4</a:t>
              </a:r>
            </a:p>
          </p:txBody>
        </p:sp>
        <p:sp>
          <p:nvSpPr>
            <p:cNvPr id="23" name="TextBox 22">
              <a:extLst>
                <a:ext uri="{FF2B5EF4-FFF2-40B4-BE49-F238E27FC236}">
                  <a16:creationId xmlns:a16="http://schemas.microsoft.com/office/drawing/2014/main" id="{DBA5E858-F41E-977A-36BC-D2F7FC1677D8}"/>
                </a:ext>
              </a:extLst>
            </p:cNvPr>
            <p:cNvSpPr txBox="1"/>
            <p:nvPr/>
          </p:nvSpPr>
          <p:spPr>
            <a:xfrm>
              <a:off x="9908114" y="5907455"/>
              <a:ext cx="301686" cy="369332"/>
            </a:xfrm>
            <a:prstGeom prst="rect">
              <a:avLst/>
            </a:prstGeom>
            <a:noFill/>
          </p:spPr>
          <p:txBody>
            <a:bodyPr wrap="none" rtlCol="0">
              <a:spAutoFit/>
            </a:bodyPr>
            <a:lstStyle/>
            <a:p>
              <a:r>
                <a:rPr lang="en-US" dirty="0"/>
                <a:t>6</a:t>
              </a:r>
            </a:p>
          </p:txBody>
        </p:sp>
        <p:sp>
          <p:nvSpPr>
            <p:cNvPr id="24" name="TextBox 23">
              <a:extLst>
                <a:ext uri="{FF2B5EF4-FFF2-40B4-BE49-F238E27FC236}">
                  <a16:creationId xmlns:a16="http://schemas.microsoft.com/office/drawing/2014/main" id="{4E360119-F8FC-39A5-FA8F-4F2ACC697F58}"/>
                </a:ext>
              </a:extLst>
            </p:cNvPr>
            <p:cNvSpPr txBox="1"/>
            <p:nvPr/>
          </p:nvSpPr>
          <p:spPr>
            <a:xfrm>
              <a:off x="11194872" y="5907455"/>
              <a:ext cx="301686" cy="369332"/>
            </a:xfrm>
            <a:prstGeom prst="rect">
              <a:avLst/>
            </a:prstGeom>
            <a:noFill/>
          </p:spPr>
          <p:txBody>
            <a:bodyPr wrap="none" rtlCol="0">
              <a:spAutoFit/>
            </a:bodyPr>
            <a:lstStyle/>
            <a:p>
              <a:r>
                <a:rPr lang="en-US" dirty="0"/>
                <a:t>8</a:t>
              </a:r>
            </a:p>
          </p:txBody>
        </p:sp>
      </p:grpSp>
      <p:sp>
        <p:nvSpPr>
          <p:cNvPr id="25" name="Rectangle 24">
            <a:extLst>
              <a:ext uri="{FF2B5EF4-FFF2-40B4-BE49-F238E27FC236}">
                <a16:creationId xmlns:a16="http://schemas.microsoft.com/office/drawing/2014/main" id="{518B59D9-4303-D6E5-E84B-2F11494E5FC7}"/>
              </a:ext>
            </a:extLst>
          </p:cNvPr>
          <p:cNvSpPr/>
          <p:nvPr/>
        </p:nvSpPr>
        <p:spPr>
          <a:xfrm>
            <a:off x="7768260" y="6332054"/>
            <a:ext cx="2139854" cy="24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C589C5-9304-3C0A-4FB1-7DBDE5DFE54D}"/>
              </a:ext>
            </a:extLst>
          </p:cNvPr>
          <p:cNvSpPr txBox="1"/>
          <p:nvPr/>
        </p:nvSpPr>
        <p:spPr>
          <a:xfrm>
            <a:off x="7229790" y="6143474"/>
            <a:ext cx="3706464" cy="800219"/>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 abundance ) </a:t>
            </a:r>
          </a:p>
          <a:p>
            <a:endParaRPr lang="en-US" dirty="0"/>
          </a:p>
        </p:txBody>
      </p:sp>
      <p:sp>
        <p:nvSpPr>
          <p:cNvPr id="29" name="Rectangle 28">
            <a:extLst>
              <a:ext uri="{FF2B5EF4-FFF2-40B4-BE49-F238E27FC236}">
                <a16:creationId xmlns:a16="http://schemas.microsoft.com/office/drawing/2014/main" id="{0505EE2A-AA52-B047-4180-37201060284C}"/>
              </a:ext>
            </a:extLst>
          </p:cNvPr>
          <p:cNvSpPr/>
          <p:nvPr/>
        </p:nvSpPr>
        <p:spPr>
          <a:xfrm>
            <a:off x="6212229" y="980613"/>
            <a:ext cx="5264378" cy="4912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Object 27">
            <a:extLst>
              <a:ext uri="{FF2B5EF4-FFF2-40B4-BE49-F238E27FC236}">
                <a16:creationId xmlns:a16="http://schemas.microsoft.com/office/drawing/2014/main" id="{33A79349-C72A-2988-8D47-F7AEA0692367}"/>
              </a:ext>
            </a:extLst>
          </p:cNvPr>
          <p:cNvGraphicFramePr>
            <a:graphicFrameLocks noChangeAspect="1"/>
          </p:cNvGraphicFramePr>
          <p:nvPr/>
        </p:nvGraphicFramePr>
        <p:xfrm>
          <a:off x="6194897" y="1063059"/>
          <a:ext cx="5251797" cy="4830372"/>
        </p:xfrm>
        <a:graphic>
          <a:graphicData uri="http://schemas.openxmlformats.org/presentationml/2006/ole">
            <mc:AlternateContent xmlns:mc="http://schemas.openxmlformats.org/markup-compatibility/2006">
              <mc:Choice xmlns:v="urn:schemas-microsoft-com:vml" Requires="v">
                <p:oleObj name="Bitmap Image" r:id="rId6" imgW="6252120" imgH="5749200" progId="PBrush">
                  <p:embed/>
                </p:oleObj>
              </mc:Choice>
              <mc:Fallback>
                <p:oleObj name="Bitmap Image" r:id="rId6" imgW="6252120" imgH="5749200" progId="PBrush">
                  <p:embed/>
                  <p:pic>
                    <p:nvPicPr>
                      <p:cNvPr id="28" name="Object 27">
                        <a:extLst>
                          <a:ext uri="{FF2B5EF4-FFF2-40B4-BE49-F238E27FC236}">
                            <a16:creationId xmlns:a16="http://schemas.microsoft.com/office/drawing/2014/main" id="{33A79349-C72A-2988-8D47-F7AEA0692367}"/>
                          </a:ext>
                        </a:extLst>
                      </p:cNvPr>
                      <p:cNvPicPr/>
                      <p:nvPr/>
                    </p:nvPicPr>
                    <p:blipFill>
                      <a:blip r:embed="rId7"/>
                      <a:stretch>
                        <a:fillRect/>
                      </a:stretch>
                    </p:blipFill>
                    <p:spPr>
                      <a:xfrm>
                        <a:off x="6194897" y="1063059"/>
                        <a:ext cx="5251797" cy="4830372"/>
                      </a:xfrm>
                      <a:prstGeom prst="rect">
                        <a:avLst/>
                      </a:prstGeom>
                    </p:spPr>
                  </p:pic>
                </p:oleObj>
              </mc:Fallback>
            </mc:AlternateContent>
          </a:graphicData>
        </a:graphic>
      </p:graphicFrame>
      <p:cxnSp>
        <p:nvCxnSpPr>
          <p:cNvPr id="32" name="Straight Arrow Connector 31">
            <a:extLst>
              <a:ext uri="{FF2B5EF4-FFF2-40B4-BE49-F238E27FC236}">
                <a16:creationId xmlns:a16="http://schemas.microsoft.com/office/drawing/2014/main" id="{EDA7CFED-093C-CD6B-C1C7-25E3515FB455}"/>
              </a:ext>
            </a:extLst>
          </p:cNvPr>
          <p:cNvCxnSpPr>
            <a:cxnSpLocks/>
          </p:cNvCxnSpPr>
          <p:nvPr/>
        </p:nvCxnSpPr>
        <p:spPr>
          <a:xfrm>
            <a:off x="4799893" y="1398316"/>
            <a:ext cx="1296107" cy="215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14621B-8D26-C548-51C6-DE68FE65F404}"/>
              </a:ext>
            </a:extLst>
          </p:cNvPr>
          <p:cNvCxnSpPr/>
          <p:nvPr/>
        </p:nvCxnSpPr>
        <p:spPr>
          <a:xfrm flipV="1">
            <a:off x="4466194" y="4806109"/>
            <a:ext cx="1773381" cy="43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645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FF4B6-F079-71CA-9686-F7D46D9D614F}"/>
              </a:ext>
            </a:extLst>
          </p:cNvPr>
          <p:cNvSpPr txBox="1"/>
          <p:nvPr/>
        </p:nvSpPr>
        <p:spPr>
          <a:xfrm>
            <a:off x="1077362" y="425513"/>
            <a:ext cx="8401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Our simplest possible model for classification: “Binomial” or “Poisson” models</a:t>
            </a:r>
          </a:p>
        </p:txBody>
      </p:sp>
      <p:grpSp>
        <p:nvGrpSpPr>
          <p:cNvPr id="200" name="Group 199">
            <a:extLst>
              <a:ext uri="{FF2B5EF4-FFF2-40B4-BE49-F238E27FC236}">
                <a16:creationId xmlns:a16="http://schemas.microsoft.com/office/drawing/2014/main" id="{DE336DCC-B7DB-A3BF-A9D0-CFF040DE65A4}"/>
              </a:ext>
            </a:extLst>
          </p:cNvPr>
          <p:cNvGrpSpPr/>
          <p:nvPr/>
        </p:nvGrpSpPr>
        <p:grpSpPr>
          <a:xfrm>
            <a:off x="279553" y="1598500"/>
            <a:ext cx="3530172" cy="3423741"/>
            <a:chOff x="83607" y="1010672"/>
            <a:chExt cx="3530172" cy="3423741"/>
          </a:xfrm>
        </p:grpSpPr>
        <p:sp>
          <p:nvSpPr>
            <p:cNvPr id="27" name="Freeform: Shape 26">
              <a:extLst>
                <a:ext uri="{FF2B5EF4-FFF2-40B4-BE49-F238E27FC236}">
                  <a16:creationId xmlns:a16="http://schemas.microsoft.com/office/drawing/2014/main" id="{C287553E-66EA-F51A-DF08-99906712F1D2}"/>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1DCB47ED-48E5-2640-C656-DBBC4387707E}"/>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43F074B8-5778-C618-C841-EAD92619C153}"/>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BACAD76-2B8E-473E-B279-EA3E147ECD66}"/>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62AB0347-601B-3B1D-9F6C-7252743975CD}"/>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882EE7C1-3CFD-882C-6843-4FF0106E78C5}"/>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3A572B7F-D2E2-DFD0-192B-2290C2A2E26F}"/>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AF5E1B63-27A5-C625-4703-E32C1B7C8247}"/>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5E7F643B-BFC3-1C6E-7E81-B7D447A09854}"/>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FA5505A5-C2C3-4E11-A849-4AB08A6F007E}"/>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AE8256A6-17E6-93FD-B97E-F177787DDB5C}"/>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1D18F9E1-B572-9CCD-B9AF-8D7DB0A959D5}"/>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3CD31A47-737A-2682-7F2A-8250BED612D4}"/>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5E0DE502-BFAD-6670-C482-EB3780034F51}"/>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92BD5217-BFFA-E245-EBE3-A331758C5B03}"/>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1E9ABF11-06D3-F6EC-F15C-B2264000E987}"/>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83420F74-9305-2FE8-66FD-1E7BB0D90136}"/>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EA020359-39CB-9489-214B-89195C27EDF3}"/>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19F87059-E6A4-BDC5-F4D5-4C4A7D185836}"/>
                </a:ext>
              </a:extLst>
            </p:cNvPr>
            <p:cNvGrpSpPr/>
            <p:nvPr/>
          </p:nvGrpSpPr>
          <p:grpSpPr>
            <a:xfrm>
              <a:off x="1705703" y="2587912"/>
              <a:ext cx="1216770" cy="970263"/>
              <a:chOff x="1122503" y="3368475"/>
              <a:chExt cx="1216770" cy="970263"/>
            </a:xfrm>
          </p:grpSpPr>
          <p:sp>
            <p:nvSpPr>
              <p:cNvPr id="58" name="Flowchart: Connector 57">
                <a:extLst>
                  <a:ext uri="{FF2B5EF4-FFF2-40B4-BE49-F238E27FC236}">
                    <a16:creationId xmlns:a16="http://schemas.microsoft.com/office/drawing/2014/main" id="{EB1A5443-43B9-57A7-ED1A-752030F764A2}"/>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049ACF09-1714-4938-76D5-6A5D1F6DE7AA}"/>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7A8CD69F-DD94-2CBB-88D9-AC6CFF2F8496}"/>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0DA83367-A9B7-18F0-DB39-4D35F3F3F889}"/>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916F8364-CEB2-1924-F112-52B57EA61597}"/>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592E6E5E-72AA-164E-2CC3-73F7E06E210D}"/>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481109B6-3FA3-B97A-1AF3-680E9EE6B894}"/>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9FF4315B-A63A-D1FD-DD55-9A2AF30CE99A}"/>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1CC2CF8-DAB9-340E-E16E-A899B1AD67EB}"/>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0D273B04-2349-B1D2-CB3B-373A18784D67}"/>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321EFE88-B956-7EB4-54D0-A2D28C1EC7D3}"/>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5FC532DA-956A-B0B1-5C1B-4E6EA38B7263}"/>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250D1C7B-AA69-C5B1-6C8F-E6C7538C561F}"/>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AFA9584A-0A0B-ACE5-ED30-A2248BD38E47}"/>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81719379-2F28-E058-33B8-F897826E992B}"/>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29AD7324-E0B3-583D-5A30-FC07C65F4BD8}"/>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EF5D90A8-1053-68D3-9399-EDA9F50C3757}"/>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Flowchart: Connector 75">
              <a:extLst>
                <a:ext uri="{FF2B5EF4-FFF2-40B4-BE49-F238E27FC236}">
                  <a16:creationId xmlns:a16="http://schemas.microsoft.com/office/drawing/2014/main" id="{C57720D1-B23C-6F84-96C6-AC7CF40610C5}"/>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B93E0165-FEA3-F474-8091-514D580AEA8C}"/>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5BD11B47-A260-3233-9A4A-95B11EE901B3}"/>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5DC1261F-A1D3-2D95-BBB2-233518C33113}"/>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7530148F-758D-7A68-3AFF-77D6076A5AE1}"/>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A758B94D-E140-2BE9-5E73-48038948F533}"/>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7BE6FDD9-4815-FBBE-BCF9-AA1ED154183E}"/>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6EB0B16-CE96-D46C-F051-2C6F906691DA}"/>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B4F82B1A-9D8B-95B3-F3A1-51F994097908}"/>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821C8E96-AD9E-24FF-ED77-1AD8D13834A8}"/>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7798A91D-1666-CB90-EDE7-618CFCF75C22}"/>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1DDA407-D5B7-5BC7-EEE6-9F8511AAC224}"/>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B37806A0-3AE3-17BA-EFC0-45E1F116CA24}"/>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F0E22BA9-3972-6E41-9627-51D9DEFA40A7}"/>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7D1411EB-4E29-FA86-3D84-FB648BB82E78}"/>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5EFB9B96-E141-CBD1-724B-6E59BDB0D08F}"/>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73D88836-3151-9973-F1C7-DF2211C1CD3B}"/>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E72B51A7-AC34-3B81-7363-F0C098E96637}"/>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5CEC50F8-A05B-10D1-44EA-3FC955168974}"/>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51024C15-0024-1DF4-8319-F311EED0DFD3}"/>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96812F5E-0301-D34A-45BF-A5D5F3401491}"/>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3AF2A49A-1F49-CEF4-2747-EDE9F77ABDCE}"/>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4E8E3156-E99E-9AA4-1EB2-183957E8ECCE}"/>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FD6D2D89-7EC7-F62A-72A0-BA1FF80FF331}"/>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0063DE10-3F24-9B33-1E89-90B1F3D722F3}"/>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73EB2C69-0181-749C-EA9B-496A017ACCEC}"/>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3FD6AEC7-50B5-D9C4-1C7A-A4CA635B7F9C}"/>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0BFFE83B-B5D6-33DC-53F9-84CAC3874312}"/>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8A1BB853-7628-1B87-7B18-C91372993C42}"/>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5B086627-EE85-9AC9-8602-86066BF438D0}"/>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A53662F8-2966-F033-3BD8-6A029F429CF9}"/>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6FFAC790-C390-D1E4-2C56-F6799AEA0D17}"/>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65BE8640-4F2D-5A67-72DD-E3815F8974CA}"/>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8351328F-C8D5-1572-6C92-0F3CF248F365}"/>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93F81682-216A-28E2-4B0B-A9169EF7F72C}"/>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AA152863-D167-CFB4-E63D-5AA2F826EC12}"/>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E79BCA3B-8DE1-747C-7567-E39D4D687050}"/>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F3CDF72C-A0A7-5B4D-C718-FB121D51FC5F}"/>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B2F9A716-2A23-1DEB-858A-118DFF9983C0}"/>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0AC15793-282F-0005-AE9E-B255D2E2599C}"/>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F77B8047-5DDB-7741-E5EB-E3F777608A83}"/>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F7AC1D17-E3C6-FCA6-889D-BE11FE44A51C}"/>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2D4C9DAF-A7CC-0059-E05A-5533347D4345}"/>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3F85513D-3844-BA1D-94F4-02C44780FA12}"/>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41EE2393-4DAD-67CD-0BC5-BA38DDAD3CBE}"/>
                </a:ext>
              </a:extLst>
            </p:cNvPr>
            <p:cNvGrpSpPr/>
            <p:nvPr/>
          </p:nvGrpSpPr>
          <p:grpSpPr>
            <a:xfrm>
              <a:off x="1844863" y="1010672"/>
              <a:ext cx="1216770" cy="970263"/>
              <a:chOff x="1122503" y="3368475"/>
              <a:chExt cx="1216770" cy="970263"/>
            </a:xfrm>
          </p:grpSpPr>
          <p:sp>
            <p:nvSpPr>
              <p:cNvPr id="130" name="Flowchart: Connector 129">
                <a:extLst>
                  <a:ext uri="{FF2B5EF4-FFF2-40B4-BE49-F238E27FC236}">
                    <a16:creationId xmlns:a16="http://schemas.microsoft.com/office/drawing/2014/main" id="{F0ECE75C-CF6C-400B-424A-DF829AE3A5AA}"/>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3BB414CA-8AA1-0E92-63A4-A93A27A75495}"/>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8C425CD9-EBE6-5A8B-401E-E8DA567F0B7C}"/>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21FD611E-5FEB-EC85-F073-D442CDAE1712}"/>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EBDF525D-2F99-A1B7-C9D9-C41580C34FC2}"/>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0C64346C-BF93-F534-8E23-91377F2E59E8}"/>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a:extLst>
                  <a:ext uri="{FF2B5EF4-FFF2-40B4-BE49-F238E27FC236}">
                    <a16:creationId xmlns:a16="http://schemas.microsoft.com/office/drawing/2014/main" id="{07CEE0AA-2D62-35D4-106E-9080BB17825B}"/>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a:extLst>
                  <a:ext uri="{FF2B5EF4-FFF2-40B4-BE49-F238E27FC236}">
                    <a16:creationId xmlns:a16="http://schemas.microsoft.com/office/drawing/2014/main" id="{B6DDDCA3-A25A-7127-15A2-785A7427A6DF}"/>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37">
                <a:extLst>
                  <a:ext uri="{FF2B5EF4-FFF2-40B4-BE49-F238E27FC236}">
                    <a16:creationId xmlns:a16="http://schemas.microsoft.com/office/drawing/2014/main" id="{4AB09110-D9BB-51EF-49CB-3192DEDCCF6D}"/>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38">
                <a:extLst>
                  <a:ext uri="{FF2B5EF4-FFF2-40B4-BE49-F238E27FC236}">
                    <a16:creationId xmlns:a16="http://schemas.microsoft.com/office/drawing/2014/main" id="{44FBBD1E-1960-D351-7A04-741AD5411BEA}"/>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39">
                <a:extLst>
                  <a:ext uri="{FF2B5EF4-FFF2-40B4-BE49-F238E27FC236}">
                    <a16:creationId xmlns:a16="http://schemas.microsoft.com/office/drawing/2014/main" id="{91932F41-B41E-27BD-F77B-B6C44457729B}"/>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40">
                <a:extLst>
                  <a:ext uri="{FF2B5EF4-FFF2-40B4-BE49-F238E27FC236}">
                    <a16:creationId xmlns:a16="http://schemas.microsoft.com/office/drawing/2014/main" id="{DD6103B3-AADF-FC20-3879-E24D34C86677}"/>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41">
                <a:extLst>
                  <a:ext uri="{FF2B5EF4-FFF2-40B4-BE49-F238E27FC236}">
                    <a16:creationId xmlns:a16="http://schemas.microsoft.com/office/drawing/2014/main" id="{34227D49-2823-0152-C45C-B16B739DE7A6}"/>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a:extLst>
                  <a:ext uri="{FF2B5EF4-FFF2-40B4-BE49-F238E27FC236}">
                    <a16:creationId xmlns:a16="http://schemas.microsoft.com/office/drawing/2014/main" id="{4EB27203-55D8-BBEA-2D0B-B196D7B6790D}"/>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43">
                <a:extLst>
                  <a:ext uri="{FF2B5EF4-FFF2-40B4-BE49-F238E27FC236}">
                    <a16:creationId xmlns:a16="http://schemas.microsoft.com/office/drawing/2014/main" id="{524EF799-1E31-F99C-61D0-13211CF02F2F}"/>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a:extLst>
                  <a:ext uri="{FF2B5EF4-FFF2-40B4-BE49-F238E27FC236}">
                    <a16:creationId xmlns:a16="http://schemas.microsoft.com/office/drawing/2014/main" id="{DD65ADF0-AA0B-BC19-0CAA-69B4427BC886}"/>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a:extLst>
                  <a:ext uri="{FF2B5EF4-FFF2-40B4-BE49-F238E27FC236}">
                    <a16:creationId xmlns:a16="http://schemas.microsoft.com/office/drawing/2014/main" id="{C04CC122-40A9-E95C-AC04-86950BABC356}"/>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Flowchart: Connector 147">
              <a:extLst>
                <a:ext uri="{FF2B5EF4-FFF2-40B4-BE49-F238E27FC236}">
                  <a16:creationId xmlns:a16="http://schemas.microsoft.com/office/drawing/2014/main" id="{37B1C813-4D69-22F2-8BF1-4DF72C86C5A7}"/>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a:extLst>
                <a:ext uri="{FF2B5EF4-FFF2-40B4-BE49-F238E27FC236}">
                  <a16:creationId xmlns:a16="http://schemas.microsoft.com/office/drawing/2014/main" id="{C8870254-D7D0-FF78-F731-1DED5B938AD8}"/>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50">
              <a:extLst>
                <a:ext uri="{FF2B5EF4-FFF2-40B4-BE49-F238E27FC236}">
                  <a16:creationId xmlns:a16="http://schemas.microsoft.com/office/drawing/2014/main" id="{4D88FC23-5476-B07E-B153-8CD226C67E57}"/>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51">
              <a:extLst>
                <a:ext uri="{FF2B5EF4-FFF2-40B4-BE49-F238E27FC236}">
                  <a16:creationId xmlns:a16="http://schemas.microsoft.com/office/drawing/2014/main" id="{0E3CCE3F-B495-6560-9B2A-EAFDCB4AF168}"/>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52">
              <a:extLst>
                <a:ext uri="{FF2B5EF4-FFF2-40B4-BE49-F238E27FC236}">
                  <a16:creationId xmlns:a16="http://schemas.microsoft.com/office/drawing/2014/main" id="{A3F810B6-4AA8-2C8E-1D69-9BB1625AE1E9}"/>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53">
              <a:extLst>
                <a:ext uri="{FF2B5EF4-FFF2-40B4-BE49-F238E27FC236}">
                  <a16:creationId xmlns:a16="http://schemas.microsoft.com/office/drawing/2014/main" id="{38D25F3C-B381-7A04-80FE-9A612384FC37}"/>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a:extLst>
                <a:ext uri="{FF2B5EF4-FFF2-40B4-BE49-F238E27FC236}">
                  <a16:creationId xmlns:a16="http://schemas.microsoft.com/office/drawing/2014/main" id="{74C0E1C9-42C3-25F6-B85D-151EB4FFC84B}"/>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155">
              <a:extLst>
                <a:ext uri="{FF2B5EF4-FFF2-40B4-BE49-F238E27FC236}">
                  <a16:creationId xmlns:a16="http://schemas.microsoft.com/office/drawing/2014/main" id="{E78588FC-6CB6-DFDC-D5EE-CDF6A87FF187}"/>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156">
              <a:extLst>
                <a:ext uri="{FF2B5EF4-FFF2-40B4-BE49-F238E27FC236}">
                  <a16:creationId xmlns:a16="http://schemas.microsoft.com/office/drawing/2014/main" id="{95E48019-3261-DDA0-E44D-10527F8B914F}"/>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157">
              <a:extLst>
                <a:ext uri="{FF2B5EF4-FFF2-40B4-BE49-F238E27FC236}">
                  <a16:creationId xmlns:a16="http://schemas.microsoft.com/office/drawing/2014/main" id="{379F51DA-FB39-246A-AE02-63F7164CEA6C}"/>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158">
              <a:extLst>
                <a:ext uri="{FF2B5EF4-FFF2-40B4-BE49-F238E27FC236}">
                  <a16:creationId xmlns:a16="http://schemas.microsoft.com/office/drawing/2014/main" id="{B5A3BF06-A32C-DA62-9958-4948B790D83C}"/>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a:extLst>
                <a:ext uri="{FF2B5EF4-FFF2-40B4-BE49-F238E27FC236}">
                  <a16:creationId xmlns:a16="http://schemas.microsoft.com/office/drawing/2014/main" id="{399F4A6A-60C6-582F-4A98-9F17FDC931E1}"/>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160">
              <a:extLst>
                <a:ext uri="{FF2B5EF4-FFF2-40B4-BE49-F238E27FC236}">
                  <a16:creationId xmlns:a16="http://schemas.microsoft.com/office/drawing/2014/main" id="{B0BD7BE1-6243-131D-954B-8C9EC45BF00A}"/>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161">
              <a:extLst>
                <a:ext uri="{FF2B5EF4-FFF2-40B4-BE49-F238E27FC236}">
                  <a16:creationId xmlns:a16="http://schemas.microsoft.com/office/drawing/2014/main" id="{84FAE871-0519-69DC-FE18-6F55CBB974A0}"/>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Connector 162">
              <a:extLst>
                <a:ext uri="{FF2B5EF4-FFF2-40B4-BE49-F238E27FC236}">
                  <a16:creationId xmlns:a16="http://schemas.microsoft.com/office/drawing/2014/main" id="{21683E85-2F55-E317-57DB-8C4E11E08C47}"/>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Connector 163">
              <a:extLst>
                <a:ext uri="{FF2B5EF4-FFF2-40B4-BE49-F238E27FC236}">
                  <a16:creationId xmlns:a16="http://schemas.microsoft.com/office/drawing/2014/main" id="{2537A1CB-6903-2790-2500-BF71C6C8F9A9}"/>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Connector 182">
              <a:extLst>
                <a:ext uri="{FF2B5EF4-FFF2-40B4-BE49-F238E27FC236}">
                  <a16:creationId xmlns:a16="http://schemas.microsoft.com/office/drawing/2014/main" id="{8C507724-D310-534A-4D60-FF047076D87C}"/>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lowchart: Connector 183">
              <a:extLst>
                <a:ext uri="{FF2B5EF4-FFF2-40B4-BE49-F238E27FC236}">
                  <a16:creationId xmlns:a16="http://schemas.microsoft.com/office/drawing/2014/main" id="{F58FF8EF-3333-F113-4B11-4987FC77D705}"/>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lowchart: Connector 184">
              <a:extLst>
                <a:ext uri="{FF2B5EF4-FFF2-40B4-BE49-F238E27FC236}">
                  <a16:creationId xmlns:a16="http://schemas.microsoft.com/office/drawing/2014/main" id="{B2A20AD8-3A07-B58A-DF76-C56CA4EBB538}"/>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a:extLst>
                <a:ext uri="{FF2B5EF4-FFF2-40B4-BE49-F238E27FC236}">
                  <a16:creationId xmlns:a16="http://schemas.microsoft.com/office/drawing/2014/main" id="{D13AB315-B2F8-4A54-9CC9-0DDE5D338817}"/>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lowchart: Connector 186">
              <a:extLst>
                <a:ext uri="{FF2B5EF4-FFF2-40B4-BE49-F238E27FC236}">
                  <a16:creationId xmlns:a16="http://schemas.microsoft.com/office/drawing/2014/main" id="{D6D4ED93-893E-D6D7-A400-2F78F29393C9}"/>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lowchart: Connector 187">
              <a:extLst>
                <a:ext uri="{FF2B5EF4-FFF2-40B4-BE49-F238E27FC236}">
                  <a16:creationId xmlns:a16="http://schemas.microsoft.com/office/drawing/2014/main" id="{F8841DDF-8F0C-59D7-BBE1-95735DD0E31E}"/>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lowchart: Connector 188">
              <a:extLst>
                <a:ext uri="{FF2B5EF4-FFF2-40B4-BE49-F238E27FC236}">
                  <a16:creationId xmlns:a16="http://schemas.microsoft.com/office/drawing/2014/main" id="{CDC69F85-1B2E-2F93-625E-2B8860A02B77}"/>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lowchart: Connector 189">
              <a:extLst>
                <a:ext uri="{FF2B5EF4-FFF2-40B4-BE49-F238E27FC236}">
                  <a16:creationId xmlns:a16="http://schemas.microsoft.com/office/drawing/2014/main" id="{798F83B0-C228-77B6-B40E-01E33D0F7F0E}"/>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lowchart: Connector 190">
              <a:extLst>
                <a:ext uri="{FF2B5EF4-FFF2-40B4-BE49-F238E27FC236}">
                  <a16:creationId xmlns:a16="http://schemas.microsoft.com/office/drawing/2014/main" id="{972A19E7-7FDB-A366-640F-0DE35111833A}"/>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a:extLst>
                <a:ext uri="{FF2B5EF4-FFF2-40B4-BE49-F238E27FC236}">
                  <a16:creationId xmlns:a16="http://schemas.microsoft.com/office/drawing/2014/main" id="{209DCE34-37FB-AA4B-0C09-B3193D9C0E81}"/>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lowchart: Connector 192">
              <a:extLst>
                <a:ext uri="{FF2B5EF4-FFF2-40B4-BE49-F238E27FC236}">
                  <a16:creationId xmlns:a16="http://schemas.microsoft.com/office/drawing/2014/main" id="{4E18A497-D2F1-5BA9-F287-B3840BEF246D}"/>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lowchart: Connector 193">
              <a:extLst>
                <a:ext uri="{FF2B5EF4-FFF2-40B4-BE49-F238E27FC236}">
                  <a16:creationId xmlns:a16="http://schemas.microsoft.com/office/drawing/2014/main" id="{5BE83052-4A04-846A-50DC-E3657193C30C}"/>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Connector 194">
              <a:extLst>
                <a:ext uri="{FF2B5EF4-FFF2-40B4-BE49-F238E27FC236}">
                  <a16:creationId xmlns:a16="http://schemas.microsoft.com/office/drawing/2014/main" id="{0F95B644-4223-B131-A74C-89B445EF65DF}"/>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lowchart: Connector 195">
              <a:extLst>
                <a:ext uri="{FF2B5EF4-FFF2-40B4-BE49-F238E27FC236}">
                  <a16:creationId xmlns:a16="http://schemas.microsoft.com/office/drawing/2014/main" id="{EF1DA8B0-26A7-8B00-0441-FBC9CC31F455}"/>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lowchart: Connector 196">
              <a:extLst>
                <a:ext uri="{FF2B5EF4-FFF2-40B4-BE49-F238E27FC236}">
                  <a16:creationId xmlns:a16="http://schemas.microsoft.com/office/drawing/2014/main" id="{DA5F45E4-1F13-99C1-AD2C-BD082D609E06}"/>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9" name="TextBox 198">
            <a:extLst>
              <a:ext uri="{FF2B5EF4-FFF2-40B4-BE49-F238E27FC236}">
                <a16:creationId xmlns:a16="http://schemas.microsoft.com/office/drawing/2014/main" id="{B879986F-5297-A3F9-4716-201B58E612ED}"/>
              </a:ext>
            </a:extLst>
          </p:cNvPr>
          <p:cNvSpPr txBox="1"/>
          <p:nvPr/>
        </p:nvSpPr>
        <p:spPr>
          <a:xfrm>
            <a:off x="4273419" y="1460568"/>
            <a:ext cx="7237784"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 have a very (infinitely) large vat of perfectly mixed ping-pong balls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model a sequence classification event</a:t>
            </a:r>
          </a:p>
          <a:p>
            <a:r>
              <a:rPr lang="en-US" dirty="0">
                <a:latin typeface="Arial" panose="020B0604020202020204" pitchFamily="34" charset="0"/>
                <a:cs typeface="Arial" panose="020B0604020202020204" pitchFamily="34" charset="0"/>
              </a:rPr>
              <a:t>(for example, labeling a read represents a sequence variant)</a:t>
            </a:r>
          </a:p>
          <a:p>
            <a:r>
              <a:rPr lang="en-US" dirty="0">
                <a:latin typeface="Arial" panose="020B0604020202020204" pitchFamily="34" charset="0"/>
                <a:cs typeface="Arial" panose="020B0604020202020204" pitchFamily="34" charset="0"/>
              </a:rPr>
              <a:t>as the probability of randomly drawing red balls from a set of sequences</a:t>
            </a:r>
          </a:p>
        </p:txBody>
      </p:sp>
      <p:sp>
        <p:nvSpPr>
          <p:cNvPr id="201" name="TextBox 200">
            <a:extLst>
              <a:ext uri="{FF2B5EF4-FFF2-40B4-BE49-F238E27FC236}">
                <a16:creationId xmlns:a16="http://schemas.microsoft.com/office/drawing/2014/main" id="{480897F1-F67E-EFE6-F66D-E1F66BA0F376}"/>
              </a:ext>
            </a:extLst>
          </p:cNvPr>
          <p:cNvSpPr txBox="1"/>
          <p:nvPr/>
        </p:nvSpPr>
        <p:spPr>
          <a:xfrm>
            <a:off x="3191067" y="3709217"/>
            <a:ext cx="9167894"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 – the total number of sequences in a sample (the red balls + the white balls observed)</a:t>
            </a:r>
          </a:p>
          <a:p>
            <a:r>
              <a:rPr lang="en-US" dirty="0">
                <a:latin typeface="Arial" panose="020B0604020202020204" pitchFamily="34" charset="0"/>
                <a:cs typeface="Arial" panose="020B0604020202020204" pitchFamily="34" charset="0"/>
              </a:rPr>
              <a:t>p – the fraction of all balls in the vat that belong to a variant</a:t>
            </a:r>
          </a:p>
        </p:txBody>
      </p:sp>
      <p:sp>
        <p:nvSpPr>
          <p:cNvPr id="202" name="TextBox 201">
            <a:extLst>
              <a:ext uri="{FF2B5EF4-FFF2-40B4-BE49-F238E27FC236}">
                <a16:creationId xmlns:a16="http://schemas.microsoft.com/office/drawing/2014/main" id="{1E22B3E4-FB50-DEF4-968A-206339E03718}"/>
              </a:ext>
            </a:extLst>
          </p:cNvPr>
          <p:cNvSpPr txBox="1"/>
          <p:nvPr/>
        </p:nvSpPr>
        <p:spPr>
          <a:xfrm>
            <a:off x="3181740" y="4572982"/>
            <a:ext cx="7212231"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If N is large and p is small we say this is a Poisson process.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draw a 1,000 ping pong balls (sequences) with a “true”</a:t>
            </a:r>
          </a:p>
          <a:p>
            <a:r>
              <a:rPr lang="en-US" dirty="0">
                <a:latin typeface="Arial" panose="020B0604020202020204" pitchFamily="34" charset="0"/>
                <a:cs typeface="Arial" panose="020B0604020202020204" pitchFamily="34" charset="0"/>
              </a:rPr>
              <a:t>relative abundance of 0.1%, we would expect 1 red ping pong balls.</a:t>
            </a:r>
          </a:p>
        </p:txBody>
      </p:sp>
    </p:spTree>
    <p:extLst>
      <p:ext uri="{BB962C8B-B14F-4D97-AF65-F5344CB8AC3E}">
        <p14:creationId xmlns:p14="http://schemas.microsoft.com/office/powerpoint/2010/main" val="421452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547BCA-F652-7193-F420-3E0B580C346A}"/>
              </a:ext>
            </a:extLst>
          </p:cNvPr>
          <p:cNvSpPr txBox="1"/>
          <p:nvPr/>
        </p:nvSpPr>
        <p:spPr>
          <a:xfrm>
            <a:off x="470708" y="210465"/>
            <a:ext cx="9679131" cy="1754326"/>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If N is large and p is small we say this is a Poisson process.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draw a 1,000 ping pong balls (sequences) with a “true”</a:t>
            </a:r>
          </a:p>
          <a:p>
            <a:r>
              <a:rPr lang="en-US" dirty="0">
                <a:latin typeface="Arial" panose="020B0604020202020204" pitchFamily="34" charset="0"/>
                <a:cs typeface="Arial" panose="020B0604020202020204" pitchFamily="34" charset="0"/>
              </a:rPr>
              <a:t>relative abundance of 0.1%, we would expect 1 red ping pong balls.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can produce our expectation under such a null model very easily in a language such as R</a:t>
            </a:r>
          </a:p>
        </p:txBody>
      </p:sp>
      <p:grpSp>
        <p:nvGrpSpPr>
          <p:cNvPr id="9" name="Group 8">
            <a:extLst>
              <a:ext uri="{FF2B5EF4-FFF2-40B4-BE49-F238E27FC236}">
                <a16:creationId xmlns:a16="http://schemas.microsoft.com/office/drawing/2014/main" id="{A6CDAD47-3CFF-DCEA-5CD9-E3847B8D32BF}"/>
              </a:ext>
            </a:extLst>
          </p:cNvPr>
          <p:cNvGrpSpPr/>
          <p:nvPr/>
        </p:nvGrpSpPr>
        <p:grpSpPr>
          <a:xfrm>
            <a:off x="6178876" y="2352329"/>
            <a:ext cx="3530172" cy="3423741"/>
            <a:chOff x="83607" y="1010672"/>
            <a:chExt cx="3530172" cy="3423741"/>
          </a:xfrm>
        </p:grpSpPr>
        <p:sp>
          <p:nvSpPr>
            <p:cNvPr id="10" name="Freeform: Shape 9">
              <a:extLst>
                <a:ext uri="{FF2B5EF4-FFF2-40B4-BE49-F238E27FC236}">
                  <a16:creationId xmlns:a16="http://schemas.microsoft.com/office/drawing/2014/main" id="{3B7A8F54-3F5C-0E45-59F0-0B82E1DAAD8E}"/>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71F402E3-39D4-DCC5-4043-E4D0C78F6319}"/>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42CE2147-E6B4-E035-8D8C-C694BFB9E6AE}"/>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3AAF42F-2BC5-DCA5-1741-B1D5E0EC200E}"/>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791730B5-8369-6DA0-116B-7CFA8651D5E2}"/>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F4EE798E-BF8E-522E-C43B-C39BA254A8DF}"/>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FE26E1B-50F0-B568-01A6-769C92C38F69}"/>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4CA83E76-E526-2F2A-098D-38C74C63378E}"/>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CABABFF4-36E5-EDC1-EDD0-B1D1ACF7B4B1}"/>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CA35A607-95B6-A538-195D-7D470074937A}"/>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23079D91-F73A-33AF-39F3-4DBD484AD5D6}"/>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5902EF2C-55CE-44FA-92E7-8755560CC419}"/>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494852B4-F99D-056B-AD45-2CE9C3CB2789}"/>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DD271E7D-6F5C-31C8-FB52-41526D3AC1A3}"/>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8C95016A-7687-336F-ABDC-5AED53A6FA92}"/>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49AED7A4-3B31-79BA-4454-7095D907886D}"/>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5E6E02C6-9139-35D9-240F-DB344BCE5C41}"/>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97A1E35A-4270-D49D-6140-D7C0FE06C00B}"/>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EC09D1F-0F79-DA70-14D9-78207A62CC44}"/>
                </a:ext>
              </a:extLst>
            </p:cNvPr>
            <p:cNvGrpSpPr/>
            <p:nvPr/>
          </p:nvGrpSpPr>
          <p:grpSpPr>
            <a:xfrm>
              <a:off x="1705703" y="2587912"/>
              <a:ext cx="1216770" cy="970263"/>
              <a:chOff x="1122503" y="3368475"/>
              <a:chExt cx="1216770" cy="970263"/>
            </a:xfrm>
          </p:grpSpPr>
          <p:sp>
            <p:nvSpPr>
              <p:cNvPr id="122" name="Flowchart: Connector 121">
                <a:extLst>
                  <a:ext uri="{FF2B5EF4-FFF2-40B4-BE49-F238E27FC236}">
                    <a16:creationId xmlns:a16="http://schemas.microsoft.com/office/drawing/2014/main" id="{775CA5D4-4C23-921C-3D53-4E5220073603}"/>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A597EF96-2918-C67A-83B0-EDB7E714AA53}"/>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2FA83544-E072-60B7-8A72-135999B3BAC0}"/>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1FDC4229-8640-25A2-68BA-79EB765A04F6}"/>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6C8CC7E3-528C-8F12-5291-7FBA49C22EF8}"/>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E105B751-7A2D-1DFF-1D86-967329226253}"/>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4DEB24D2-3526-748D-585F-6EAE35449F45}"/>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A6C87885-3614-9A60-17B1-EE1FE7156AA2}"/>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F7A04622-6191-5744-4DBF-679699081D11}"/>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D5A32669-D2F0-9D2D-60C2-F3CC2059ABE0}"/>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9C8D13C7-4493-558E-1D5F-83BC824FBE78}"/>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77358516-1AF4-A886-D3F1-7C5AA77094DE}"/>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9E6D1802-D313-EA35-E05A-E6BA2CC1FEB5}"/>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D158CB47-ABF1-C87D-9BB9-AD39EF9AFEFB}"/>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a:extLst>
                  <a:ext uri="{FF2B5EF4-FFF2-40B4-BE49-F238E27FC236}">
                    <a16:creationId xmlns:a16="http://schemas.microsoft.com/office/drawing/2014/main" id="{B22FA8C3-1724-E744-06B6-60A1684968AD}"/>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a:extLst>
                  <a:ext uri="{FF2B5EF4-FFF2-40B4-BE49-F238E27FC236}">
                    <a16:creationId xmlns:a16="http://schemas.microsoft.com/office/drawing/2014/main" id="{C23482AD-9B95-1516-4BCF-7D0063C18408}"/>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37">
                <a:extLst>
                  <a:ext uri="{FF2B5EF4-FFF2-40B4-BE49-F238E27FC236}">
                    <a16:creationId xmlns:a16="http://schemas.microsoft.com/office/drawing/2014/main" id="{897A6D05-EAAB-34D4-4233-DE2423E2F742}"/>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Flowchart: Connector 28">
              <a:extLst>
                <a:ext uri="{FF2B5EF4-FFF2-40B4-BE49-F238E27FC236}">
                  <a16:creationId xmlns:a16="http://schemas.microsoft.com/office/drawing/2014/main" id="{D486A15B-C28B-BDB6-DBD2-94ADB3980CC0}"/>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AB9112F7-8CE7-4F2B-F1F9-A9BF788EA6D2}"/>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6E50DC28-919C-3C67-2023-7DA6FBCDCD69}"/>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B9481379-08F4-3172-298E-7AF9E1F020CB}"/>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A0B708C3-C4AF-C3DA-51DE-FC0E71497EA3}"/>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A2612B0B-A9BB-5A1E-38B3-CCD7788701F7}"/>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1ED7CAF-845A-DA0F-9F14-8DE6C4374817}"/>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9523833E-0458-99BC-4E37-0170CA193314}"/>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F230AF92-CE4A-AE2B-83C3-B720D1A7ED92}"/>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3D2CCCE8-CF1E-1AFB-C9B2-A7EDB40B4123}"/>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45E7669F-C2CC-8F66-CB61-EC6078A3AC30}"/>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D379E941-35CF-EB4D-199E-BD317EB19C83}"/>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BC30ABB0-EFD9-4BF8-8E1A-58CD46C06E4F}"/>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62B76E08-1E2D-CDE6-D6B2-985A09D09AED}"/>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38477727-DF56-64E0-B2CF-A7CF46701708}"/>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C37490E2-A663-D92E-C741-ED65C3C4A518}"/>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82193BDD-19DA-2874-696C-B4FDB2B89494}"/>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C320837A-FACA-B621-C56D-DCFEE72ACF1F}"/>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53F14A66-66DA-7B53-29CA-77FA1B4CDFA8}"/>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9F3EBA11-818B-3905-28D4-6D72B344A184}"/>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A33672AE-0120-66AB-D6D9-4CA2FDA3A2FF}"/>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5FB9A7AB-59B7-ECD4-798F-76589F0496B2}"/>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1CDF3B18-6B78-E614-6F73-372BA717CDFF}"/>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5F19F521-BC69-9C9A-C59A-9CD11245CCA9}"/>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DDB60A0E-9E74-A0BD-70BF-792256A983C0}"/>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C6D729CC-0A29-1CD8-7465-D5C93E504051}"/>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756FD589-47D4-4ADD-B060-11A74AACA020}"/>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EBAC5591-5202-8395-3E32-4C24474517E2}"/>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FBC234C3-214A-C992-AC77-C7E2408F6204}"/>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79FDFE94-305A-ED6A-D355-02691B14E10A}"/>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AE07B4D0-11C9-708D-748C-96F122DFE404}"/>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2CC9F71E-B00C-14AA-88E6-46397E8D5DDC}"/>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135768D6-66A4-0378-C721-ECF41A8AA8FD}"/>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0F6ADB5A-02BA-5B9F-E8A4-4A6C16462E80}"/>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7BFD8E14-2546-600B-EBDF-16FC1F73C63F}"/>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A027EE6C-A3E6-E815-8C4A-8E20D95DF620}"/>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191B68BC-D8FA-5D93-F8D5-0CE6EF015494}"/>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D3F5C8A0-B2A9-04B1-7BA4-E79AD54E0A25}"/>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6636C03B-B045-FC18-32A0-DB43D48E1627}"/>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72219122-3A64-55ED-CF3A-EC1EA0FE1E0B}"/>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438CF8F5-BD05-D13F-94B2-67B40DE8A164}"/>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4754DC8C-BC99-594B-0D1B-82D6AFD508C3}"/>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FB81B1FD-1813-9C2A-9B2E-916C98DA89BD}"/>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81F10CDD-C36D-3C1C-1FEB-E1B6BE000205}"/>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2FF89BC-EA68-A92B-C7F8-8CEAC6849752}"/>
                </a:ext>
              </a:extLst>
            </p:cNvPr>
            <p:cNvGrpSpPr/>
            <p:nvPr/>
          </p:nvGrpSpPr>
          <p:grpSpPr>
            <a:xfrm>
              <a:off x="1844863" y="1010672"/>
              <a:ext cx="1216770" cy="970263"/>
              <a:chOff x="1122503" y="3368475"/>
              <a:chExt cx="1216770" cy="970263"/>
            </a:xfrm>
          </p:grpSpPr>
          <p:sp>
            <p:nvSpPr>
              <p:cNvPr id="105" name="Flowchart: Connector 104">
                <a:extLst>
                  <a:ext uri="{FF2B5EF4-FFF2-40B4-BE49-F238E27FC236}">
                    <a16:creationId xmlns:a16="http://schemas.microsoft.com/office/drawing/2014/main" id="{16FE79C6-ACD7-43FF-EAD6-8D156ED22182}"/>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09B9B0C1-14A6-ABE3-0818-C88F32657E0C}"/>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7D035786-3CDE-5C9B-6667-B2CAD3E567F9}"/>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2F1AC5D9-8A4E-3B28-10DB-F5E838CCD06D}"/>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AC44EF31-D165-E566-502A-12B6C06E0870}"/>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7818AAF2-FB58-334A-CD97-E388DD8E062A}"/>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EC395FA9-FB81-6208-FF93-6979F42F5A53}"/>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135A9F56-3705-0E37-AC1E-9DBA7F437B50}"/>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283FD1E3-5B34-1349-F31C-DF1F1617C07B}"/>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B29DC99D-D29C-0E43-D1DF-74D59C73F6B6}"/>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874E257F-FF16-5D55-6461-E22B1F451958}"/>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E880F90E-E9F3-8016-D63C-FFC91C2354A1}"/>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EC6F0022-5CF8-FCE3-EF7D-AF5BC1394ABC}"/>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97DD37AD-3F96-CECF-CF79-6D6E0D5AA20C}"/>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D523C6F9-5675-EF5A-197E-69A16AEFE249}"/>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57AEBEFE-EF6C-1BF7-3448-AD5A1810368E}"/>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4041B6FA-8E3C-8667-9775-D4F9E9B25AD8}"/>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Flowchart: Connector 73">
              <a:extLst>
                <a:ext uri="{FF2B5EF4-FFF2-40B4-BE49-F238E27FC236}">
                  <a16:creationId xmlns:a16="http://schemas.microsoft.com/office/drawing/2014/main" id="{A451C8B8-FCD6-BED3-D48F-8CD30029E208}"/>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906B0C29-B502-2C15-B5AF-90D7C8725D3A}"/>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E4BF24D6-3F45-1019-C80E-9C24BA361708}"/>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AE660410-B24C-086F-AC02-79F572C52EE6}"/>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7680E769-DF83-636B-1096-2B47053FB99B}"/>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15601208-BD55-6B03-BF47-9B00A20EC17D}"/>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5BFD8C1E-8860-16AB-5E7F-9E61C66BEA2D}"/>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73445877-511C-04E3-11FB-997F8AD556F3}"/>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C337E318-291A-F814-9AA4-FFA66DB20D82}"/>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FA6FAA27-B5B3-43C0-4F5E-46820E92A418}"/>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45491E99-ED7B-58B3-C732-9CDE6822D320}"/>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F4D95DD0-257B-95A1-704E-998454603346}"/>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95B33AB0-B2A1-D873-0675-BF046498AB56}"/>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7EBE5DBD-B780-0C71-69EA-182A84D7A932}"/>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C77535AE-6313-946B-5DCD-D961A0096DA0}"/>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A2D66C0E-9287-0421-29BD-620322DF4394}"/>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003EBEA9-86BF-2352-8153-63A0C395BD4C}"/>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DC6E7BEA-8050-209B-3A76-FE1722AFF526}"/>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AE8477BC-D6EA-3505-CC91-273CB4FF76B6}"/>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46A929D4-4C16-480F-C9EE-3C79A8ED2FD6}"/>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3960F121-0F62-AB64-408D-19434BD47C42}"/>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53F3569C-4BB5-7EB0-9794-0ADD9820AEC0}"/>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90FD0DF3-73BE-B121-045E-B376D288267F}"/>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B716BCD4-D51E-935C-3599-D8D00492BDE8}"/>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519D054B-567D-F55E-9FEB-D7FEC1CC5DF1}"/>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C702CD6D-4D05-9455-D9EE-B985868EE98F}"/>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402D7B66-D5EE-CACF-1718-77405E4794AA}"/>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44ED1D2C-12F9-C208-5355-B59E00E1F815}"/>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6C5C2BA8-5B47-B6BC-824F-5A934076FDB4}"/>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532935E5-6337-33CB-61BA-518AAE1975D6}"/>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194F9214-E904-F9DE-5B71-814F5AF03B1A}"/>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0" name="Object 139">
            <a:extLst>
              <a:ext uri="{FF2B5EF4-FFF2-40B4-BE49-F238E27FC236}">
                <a16:creationId xmlns:a16="http://schemas.microsoft.com/office/drawing/2014/main" id="{8ABFD8C2-6562-C936-2838-788E9A6A5675}"/>
              </a:ext>
            </a:extLst>
          </p:cNvPr>
          <p:cNvGraphicFramePr>
            <a:graphicFrameLocks noChangeAspect="1"/>
          </p:cNvGraphicFramePr>
          <p:nvPr/>
        </p:nvGraphicFramePr>
        <p:xfrm>
          <a:off x="1884781" y="2173518"/>
          <a:ext cx="3099279" cy="4095107"/>
        </p:xfrm>
        <a:graphic>
          <a:graphicData uri="http://schemas.openxmlformats.org/presentationml/2006/ole">
            <mc:AlternateContent xmlns:mc="http://schemas.openxmlformats.org/markup-compatibility/2006">
              <mc:Choice xmlns:v="urn:schemas-microsoft-com:vml" Requires="v">
                <p:oleObj name="Bitmap Image" r:id="rId2" imgW="2861280" imgH="3779640" progId="PBrush">
                  <p:embed/>
                </p:oleObj>
              </mc:Choice>
              <mc:Fallback>
                <p:oleObj name="Bitmap Image" r:id="rId2" imgW="2861280" imgH="3779640" progId="PBrush">
                  <p:embed/>
                  <p:pic>
                    <p:nvPicPr>
                      <p:cNvPr id="140" name="Object 139">
                        <a:extLst>
                          <a:ext uri="{FF2B5EF4-FFF2-40B4-BE49-F238E27FC236}">
                            <a16:creationId xmlns:a16="http://schemas.microsoft.com/office/drawing/2014/main" id="{8ABFD8C2-6562-C936-2838-788E9A6A5675}"/>
                          </a:ext>
                        </a:extLst>
                      </p:cNvPr>
                      <p:cNvPicPr/>
                      <p:nvPr/>
                    </p:nvPicPr>
                    <p:blipFill>
                      <a:blip r:embed="rId3"/>
                      <a:stretch>
                        <a:fillRect/>
                      </a:stretch>
                    </p:blipFill>
                    <p:spPr>
                      <a:xfrm>
                        <a:off x="1884781" y="2173518"/>
                        <a:ext cx="3099279" cy="4095107"/>
                      </a:xfrm>
                      <a:prstGeom prst="rect">
                        <a:avLst/>
                      </a:prstGeom>
                    </p:spPr>
                  </p:pic>
                </p:oleObj>
              </mc:Fallback>
            </mc:AlternateContent>
          </a:graphicData>
        </a:graphic>
      </p:graphicFrame>
    </p:spTree>
    <p:extLst>
      <p:ext uri="{BB962C8B-B14F-4D97-AF65-F5344CB8AC3E}">
        <p14:creationId xmlns:p14="http://schemas.microsoft.com/office/powerpoint/2010/main" val="3102566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90AF8B-1CD8-9959-9921-FD466BBE26DC}"/>
              </a:ext>
            </a:extLst>
          </p:cNvPr>
          <p:cNvGrpSpPr/>
          <p:nvPr/>
        </p:nvGrpSpPr>
        <p:grpSpPr>
          <a:xfrm>
            <a:off x="7874672" y="469496"/>
            <a:ext cx="3530172" cy="3423741"/>
            <a:chOff x="83607" y="1010672"/>
            <a:chExt cx="3530172" cy="3423741"/>
          </a:xfrm>
        </p:grpSpPr>
        <p:sp>
          <p:nvSpPr>
            <p:cNvPr id="5" name="Freeform: Shape 4">
              <a:extLst>
                <a:ext uri="{FF2B5EF4-FFF2-40B4-BE49-F238E27FC236}">
                  <a16:creationId xmlns:a16="http://schemas.microsoft.com/office/drawing/2014/main" id="{FE12384B-6A26-9E80-48BA-4D7F2D05995F}"/>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DA526890-BD25-4FDE-BB78-747B52F4056F}"/>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1793FC79-E734-28B0-46CF-6A1390603A09}"/>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7C1F6B28-8A34-1752-12B2-543BB2C54712}"/>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6EAC8569-624E-4664-07D3-DF06BA20198F}"/>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256F6D68-5F38-01EE-A722-675214B7A8EC}"/>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2F747604-D86D-6E20-3059-7D8B57DF6420}"/>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33DC8E94-A2E6-3D57-21F2-703F32FA4D70}"/>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EE22ADF-3EE9-3B48-8BBA-E41596E73476}"/>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5162507-A1B9-AC2D-B5F2-623E22066E13}"/>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B35E98D-FCE2-09F7-B8C7-B314F19A03A9}"/>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423DADF4-27E5-008B-D726-E68BB5F1FC3B}"/>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805A9293-6A33-D85C-0A53-81997DDA12DC}"/>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46D794B9-4595-B014-8DBE-40238D8B5E78}"/>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02BFE05B-FE10-2ED8-1BCD-1B43BED24E8B}"/>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A84F3ECC-AFAD-A07F-119F-2CDC8B2E3225}"/>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EB0E9238-F121-232E-5043-DE3D9013378D}"/>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22F8602F-01F7-2528-12DC-87567972D684}"/>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226C74A-17A9-AF1C-D1C1-8F83E76ADA8E}"/>
                </a:ext>
              </a:extLst>
            </p:cNvPr>
            <p:cNvGrpSpPr/>
            <p:nvPr/>
          </p:nvGrpSpPr>
          <p:grpSpPr>
            <a:xfrm>
              <a:off x="1705703" y="2587912"/>
              <a:ext cx="1216770" cy="970263"/>
              <a:chOff x="1122503" y="3368475"/>
              <a:chExt cx="1216770" cy="970263"/>
            </a:xfrm>
          </p:grpSpPr>
          <p:sp>
            <p:nvSpPr>
              <p:cNvPr id="117" name="Flowchart: Connector 116">
                <a:extLst>
                  <a:ext uri="{FF2B5EF4-FFF2-40B4-BE49-F238E27FC236}">
                    <a16:creationId xmlns:a16="http://schemas.microsoft.com/office/drawing/2014/main" id="{5E6D21B7-654D-05BC-00B2-CBF7CF775773}"/>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6720646E-5203-C1C7-9AAA-5E275C2E34EB}"/>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4921195A-C1D7-D59D-64DD-D65C3BBE29AC}"/>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A0747CA7-DC2C-A7C2-ECEA-AC7415C73687}"/>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6A98017A-4F3E-2997-D1CC-8F427CF07080}"/>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575EFB5A-DD73-84ED-BBC4-4504684E21F6}"/>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331DCBDD-DFDB-0C26-076F-874AC8ECAA3E}"/>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D387D5E6-9245-83B7-9669-E2590DD9B48E}"/>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127537D5-83C6-699F-47BD-526AF9168B13}"/>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DA7430DE-AD40-1939-1E41-2CCDECB077E6}"/>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5F22AFB5-A132-B608-B037-0C595D467045}"/>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EDCF46DB-2E42-DDA2-5713-9C694D03A8B5}"/>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8D6C8512-0A04-26E8-B6C7-12A99BA29D8D}"/>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62AF4D23-4C22-F4EE-8F82-682381C5D717}"/>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4C6CBC7E-05E3-C45A-FC40-C36969F7B3EA}"/>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06D133C9-991D-B6FD-069D-EF0513BC3003}"/>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5C02F93B-1EC7-6038-0061-CA7DEC6E7D2A}"/>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lowchart: Connector 23">
              <a:extLst>
                <a:ext uri="{FF2B5EF4-FFF2-40B4-BE49-F238E27FC236}">
                  <a16:creationId xmlns:a16="http://schemas.microsoft.com/office/drawing/2014/main" id="{DC4525D8-C463-3DC0-0307-69E42E81E02F}"/>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624BBB29-4950-B9BE-AF9D-961FE365C2C1}"/>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58970122-0316-C135-F292-9B3BFE92F5B0}"/>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CE0162D6-3DA7-6690-12F3-8C27CA923593}"/>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03162D2D-96B7-3A65-B521-34A085BE6353}"/>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43D411F6-39CC-9E81-97D7-1C9C057F2625}"/>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3672E4F7-1081-26C2-63B8-37793F3E7DAA}"/>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E9288C2-966A-B3CE-09A8-8F6D1A7817FF}"/>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2D49E2B0-535E-8459-A3DB-099CE04107F8}"/>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7003CC0C-555D-49B8-C2F4-34FC3309168A}"/>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338F9003-10E9-0A79-5500-3A25B8E726D8}"/>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B5CD1634-1FA6-BB2E-2746-01B269DC539D}"/>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F387809F-5705-14C7-FFC7-1AC5AF45115A}"/>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7040AA2F-1701-0C51-1406-B2735899001D}"/>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1DE650E8-13C3-23C7-6985-65F3F3DFB990}"/>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961DFA47-ECD3-354B-C2DC-6F55496E3049}"/>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BC45912F-3351-605D-24E0-F7D5122B5052}"/>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23116B2D-D027-C697-E9A6-8CD3677E5D3C}"/>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5EC2D361-CAE5-343E-C960-3C4DF9C90792}"/>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B37D2A41-D2ED-8A21-A2FB-B121063F5DC0}"/>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25EEA535-068D-4D60-FF20-20350585D9EA}"/>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73EBC736-A91E-4441-7C37-280307D861FF}"/>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D6F8C7A7-FF32-C91F-9616-1ADDE1C0DE74}"/>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6967DCE0-264C-8528-5846-7193279964D3}"/>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50297CF9-3ED7-D471-8818-BB642A323BC0}"/>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C9D6FA0F-AC8F-B91B-F93F-6A6D930BFB97}"/>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BA304B8A-C4E8-228C-8086-61CDCBD9ECCB}"/>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6D63DB1E-41BF-5D40-40DD-207CC2F9BED8}"/>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0FC60621-F6E6-0385-CFD0-0A844FE2AA81}"/>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72870C4E-2B46-BA31-D882-16395BD915E1}"/>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A4BEFD81-DC4A-63CD-857A-F43050A08A76}"/>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FDA39336-D67A-53D9-1BF1-43ECB666505D}"/>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15CD28B9-A7A2-4116-BCB6-4E1BF0A9FAE9}"/>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2B5C029C-2807-EE4A-C33C-797FD46D996D}"/>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E76E35BE-82F1-F181-4ACF-EC924ED6205F}"/>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C36B4985-031F-438B-0054-766D09EAD4A8}"/>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0E18BAE3-32E9-0E38-5C92-10BA6B56D895}"/>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C2E1E870-9B7C-B824-3B74-C9ADFE1159B8}"/>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24B7B5C8-6766-7136-BC23-AB9401DB763E}"/>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7F0CC2D5-55DB-477C-075C-8E58A3E7D775}"/>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C5F4B037-C17B-0A78-923B-E2D143C60663}"/>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E61C8F19-765A-6D60-1509-8BC82D4E170E}"/>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F2270489-6BA2-9499-C9EC-35C77EE824D6}"/>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860726C3-334F-E49B-D347-140DBC2898E8}"/>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5DA9BA0-02FC-F8BA-B798-62C753A64478}"/>
                </a:ext>
              </a:extLst>
            </p:cNvPr>
            <p:cNvGrpSpPr/>
            <p:nvPr/>
          </p:nvGrpSpPr>
          <p:grpSpPr>
            <a:xfrm>
              <a:off x="1844863" y="1010672"/>
              <a:ext cx="1216770" cy="970263"/>
              <a:chOff x="1122503" y="3368475"/>
              <a:chExt cx="1216770" cy="970263"/>
            </a:xfrm>
          </p:grpSpPr>
          <p:sp>
            <p:nvSpPr>
              <p:cNvPr id="100" name="Flowchart: Connector 99">
                <a:extLst>
                  <a:ext uri="{FF2B5EF4-FFF2-40B4-BE49-F238E27FC236}">
                    <a16:creationId xmlns:a16="http://schemas.microsoft.com/office/drawing/2014/main" id="{95F8374B-E2C3-693E-DA7E-1C248E29275B}"/>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418E0104-C273-1C4B-FFE4-7AD4566D4AD5}"/>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7C13BD14-49C4-8D4E-7DD5-DE645ADAA9DE}"/>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4F0A6AD7-C2EE-0C8B-93FD-0E6BDC238F48}"/>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4485D726-E0AA-A40D-CFBE-82B367766610}"/>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A5D50D44-4349-6B85-544A-576C3F4DD1AF}"/>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F4E6187F-5818-834D-52F2-DC022A599725}"/>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6D8F1219-DD68-11E1-85ED-AADD4E6EE5E0}"/>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3A625E01-0340-C8D6-C026-7F7F952A7088}"/>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5550BAF1-BDFF-9267-7EFE-7016390C79FC}"/>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054278D5-2295-6B7F-EFC0-E0A3BB5658E8}"/>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5C7FCE39-BE53-034B-6C98-913CD111949D}"/>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CAE19B8F-D457-BB73-3C50-86430B12DA88}"/>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BC1F3E48-70D8-5C83-0F8E-26A5F2C9D6C5}"/>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E20F77D6-DA22-D64D-BAD6-C8F84E053CBD}"/>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514C8EA7-883F-F550-007D-F313B067E2F9}"/>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B360932A-CE7D-77C0-D695-C3405807C60E}"/>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Flowchart: Connector 68">
              <a:extLst>
                <a:ext uri="{FF2B5EF4-FFF2-40B4-BE49-F238E27FC236}">
                  <a16:creationId xmlns:a16="http://schemas.microsoft.com/office/drawing/2014/main" id="{FADF7D6F-6BD3-E5F5-EC56-EE8018846364}"/>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94559F6F-AF9B-C94A-B590-3C4FE4C4248E}"/>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59F5CFBB-2262-6ADC-5227-80D87F0E5FF5}"/>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E5FC15D8-53B0-14BB-57F1-F18531A510A5}"/>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E534A989-F64F-7D49-2867-6396EFF55857}"/>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21EF2800-E5F5-6F36-4FA7-329F938AEA09}"/>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78CF863C-6819-300B-83DE-317233F551A1}"/>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67E80832-80FC-4A5C-57E5-D3FA3CB95A46}"/>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33543468-A419-CB00-9C20-CD5AFD82857F}"/>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BFB2B687-5D53-0452-3320-3D954271B329}"/>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D1B3C466-5BDE-73CA-5243-8BEC29647B70}"/>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F0E2A60F-8D77-3900-E38F-2C61D849456D}"/>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18252845-21C1-FC06-C28A-BC79263647DB}"/>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3160B0F5-2257-1515-9FC6-383A3955DA8C}"/>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881DF7B4-363C-4F60-7D3A-FD724553C162}"/>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7FF9C0BA-76E7-A25A-55F0-A21D7915023C}"/>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31C1C974-E9C0-881A-38B0-00D4B112D2D8}"/>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3A47A6AC-8D54-C960-0D2B-62F8A7FA30A1}"/>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BA90255-0415-4AC4-7A0D-7FDDAED0F543}"/>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2B5BA524-A08D-3688-D8DC-9EC4871BE605}"/>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FBFBEAFF-139B-9F0B-39E5-6135E52410BD}"/>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4A965B81-A54F-C06E-6477-C13861B3EB15}"/>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21F98CC8-7D0A-FCDF-83C5-C88A0E62CE8E}"/>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70FD9D43-5A7A-34D9-5BBB-B60C2CBA75E0}"/>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3F9BB009-60B8-F585-9151-51BB4273EE51}"/>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692FA49B-E766-143C-9309-CBAC2FBCE727}"/>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A3ACC750-1E96-5821-77E5-319D438DF73D}"/>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E75D95CE-B7A7-8419-C253-11E96E78F606}"/>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3C15AF65-DECE-31C2-3A91-6478D53FCE7F}"/>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3D5C2706-85AB-238D-C44D-F1EF4F87C00E}"/>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9DD3FE46-931D-3A5D-44D5-7F5022A5CB0D}"/>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6E3F5DA0-946B-C9EB-C4D6-E1D6B55A855A}"/>
              </a:ext>
            </a:extLst>
          </p:cNvPr>
          <p:cNvSpPr txBox="1"/>
          <p:nvPr/>
        </p:nvSpPr>
        <p:spPr>
          <a:xfrm>
            <a:off x="765110" y="469496"/>
            <a:ext cx="727218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generate an entire “simulated” dataset under the Poisson null</a:t>
            </a:r>
          </a:p>
        </p:txBody>
      </p:sp>
      <p:pic>
        <p:nvPicPr>
          <p:cNvPr id="136" name="Picture 135">
            <a:extLst>
              <a:ext uri="{FF2B5EF4-FFF2-40B4-BE49-F238E27FC236}">
                <a16:creationId xmlns:a16="http://schemas.microsoft.com/office/drawing/2014/main" id="{0AF5132A-31CB-F7C0-85FE-0079BF2E3B60}"/>
              </a:ext>
            </a:extLst>
          </p:cNvPr>
          <p:cNvPicPr>
            <a:picLocks noChangeAspect="1"/>
          </p:cNvPicPr>
          <p:nvPr/>
        </p:nvPicPr>
        <p:blipFill>
          <a:blip r:embed="rId2"/>
          <a:stretch>
            <a:fillRect/>
          </a:stretch>
        </p:blipFill>
        <p:spPr>
          <a:xfrm>
            <a:off x="1314109" y="1508568"/>
            <a:ext cx="6330545" cy="2210778"/>
          </a:xfrm>
          <a:prstGeom prst="rect">
            <a:avLst/>
          </a:prstGeom>
        </p:spPr>
      </p:pic>
      <p:cxnSp>
        <p:nvCxnSpPr>
          <p:cNvPr id="138" name="Straight Arrow Connector 137">
            <a:extLst>
              <a:ext uri="{FF2B5EF4-FFF2-40B4-BE49-F238E27FC236}">
                <a16:creationId xmlns:a16="http://schemas.microsoft.com/office/drawing/2014/main" id="{8CE09078-F29A-A96E-E582-D02AE820A041}"/>
              </a:ext>
            </a:extLst>
          </p:cNvPr>
          <p:cNvCxnSpPr/>
          <p:nvPr/>
        </p:nvCxnSpPr>
        <p:spPr>
          <a:xfrm>
            <a:off x="1129000" y="1566436"/>
            <a:ext cx="0" cy="26667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3CA6CA3E-4304-11E4-C15C-C9B92B0B5D70}"/>
              </a:ext>
            </a:extLst>
          </p:cNvPr>
          <p:cNvSpPr txBox="1"/>
          <p:nvPr/>
        </p:nvSpPr>
        <p:spPr>
          <a:xfrm>
            <a:off x="140639" y="2496554"/>
            <a:ext cx="965329" cy="369332"/>
          </a:xfrm>
          <a:prstGeom prst="rect">
            <a:avLst/>
          </a:prstGeom>
          <a:noFill/>
        </p:spPr>
        <p:txBody>
          <a:bodyPr wrap="none" rtlCol="0">
            <a:spAutoFit/>
          </a:bodyPr>
          <a:lstStyle/>
          <a:p>
            <a:r>
              <a:rPr lang="en-US" dirty="0"/>
              <a:t>Samples</a:t>
            </a:r>
          </a:p>
        </p:txBody>
      </p:sp>
      <p:sp>
        <p:nvSpPr>
          <p:cNvPr id="140" name="TextBox 139">
            <a:extLst>
              <a:ext uri="{FF2B5EF4-FFF2-40B4-BE49-F238E27FC236}">
                <a16:creationId xmlns:a16="http://schemas.microsoft.com/office/drawing/2014/main" id="{DECEA234-0F2F-8A49-A1CF-9B3B0F5B19C3}"/>
              </a:ext>
            </a:extLst>
          </p:cNvPr>
          <p:cNvSpPr txBox="1"/>
          <p:nvPr/>
        </p:nvSpPr>
        <p:spPr>
          <a:xfrm>
            <a:off x="3720661" y="1175384"/>
            <a:ext cx="593176" cy="369332"/>
          </a:xfrm>
          <a:prstGeom prst="rect">
            <a:avLst/>
          </a:prstGeom>
          <a:noFill/>
        </p:spPr>
        <p:txBody>
          <a:bodyPr wrap="none" rtlCol="0">
            <a:spAutoFit/>
          </a:bodyPr>
          <a:lstStyle/>
          <a:p>
            <a:r>
              <a:rPr lang="en-US" dirty="0"/>
              <a:t>Taxa</a:t>
            </a:r>
          </a:p>
        </p:txBody>
      </p:sp>
      <p:cxnSp>
        <p:nvCxnSpPr>
          <p:cNvPr id="142" name="Straight Arrow Connector 141">
            <a:extLst>
              <a:ext uri="{FF2B5EF4-FFF2-40B4-BE49-F238E27FC236}">
                <a16:creationId xmlns:a16="http://schemas.microsoft.com/office/drawing/2014/main" id="{7F69F2E6-C84C-2E58-074F-7924EE88C89F}"/>
              </a:ext>
            </a:extLst>
          </p:cNvPr>
          <p:cNvCxnSpPr>
            <a:cxnSpLocks/>
          </p:cNvCxnSpPr>
          <p:nvPr/>
        </p:nvCxnSpPr>
        <p:spPr>
          <a:xfrm>
            <a:off x="1314109" y="1198648"/>
            <a:ext cx="3808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88CA873-2709-0219-4B33-2F0741EA58D5}"/>
              </a:ext>
            </a:extLst>
          </p:cNvPr>
          <p:cNvSpPr txBox="1"/>
          <p:nvPr/>
        </p:nvSpPr>
        <p:spPr>
          <a:xfrm>
            <a:off x="2854385" y="4259986"/>
            <a:ext cx="8417689"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Each cell counts how many “red balls” (that taxa) from all the balls in the sample.</a:t>
            </a:r>
          </a:p>
          <a:p>
            <a:endParaRPr lang="en-US" dirty="0">
              <a:latin typeface="Arial" panose="020B06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77175539-9BAC-0466-8278-7188ED127501}"/>
              </a:ext>
            </a:extLst>
          </p:cNvPr>
          <p:cNvGraphicFramePr>
            <a:graphicFrameLocks noChangeAspect="1"/>
          </p:cNvGraphicFramePr>
          <p:nvPr/>
        </p:nvGraphicFramePr>
        <p:xfrm>
          <a:off x="834368" y="4233139"/>
          <a:ext cx="1967022" cy="2599045"/>
        </p:xfrm>
        <a:graphic>
          <a:graphicData uri="http://schemas.openxmlformats.org/presentationml/2006/ole">
            <mc:AlternateContent xmlns:mc="http://schemas.openxmlformats.org/markup-compatibility/2006">
              <mc:Choice xmlns:v="urn:schemas-microsoft-com:vml" Requires="v">
                <p:oleObj name="Bitmap Image" r:id="rId3" imgW="2861280" imgH="3779640" progId="PBrush">
                  <p:embed/>
                </p:oleObj>
              </mc:Choice>
              <mc:Fallback>
                <p:oleObj name="Bitmap Image" r:id="rId3" imgW="2861280" imgH="3779640" progId="PBrush">
                  <p:embed/>
                  <p:pic>
                    <p:nvPicPr>
                      <p:cNvPr id="3" name="Object 2">
                        <a:extLst>
                          <a:ext uri="{FF2B5EF4-FFF2-40B4-BE49-F238E27FC236}">
                            <a16:creationId xmlns:a16="http://schemas.microsoft.com/office/drawing/2014/main" id="{77175539-9BAC-0466-8278-7188ED127501}"/>
                          </a:ext>
                        </a:extLst>
                      </p:cNvPr>
                      <p:cNvPicPr/>
                      <p:nvPr/>
                    </p:nvPicPr>
                    <p:blipFill>
                      <a:blip r:embed="rId4"/>
                      <a:stretch>
                        <a:fillRect/>
                      </a:stretch>
                    </p:blipFill>
                    <p:spPr>
                      <a:xfrm>
                        <a:off x="834368" y="4233139"/>
                        <a:ext cx="1967022" cy="2599045"/>
                      </a:xfrm>
                      <a:prstGeom prst="rect">
                        <a:avLst/>
                      </a:prstGeom>
                    </p:spPr>
                  </p:pic>
                </p:oleObj>
              </mc:Fallback>
            </mc:AlternateContent>
          </a:graphicData>
        </a:graphic>
      </p:graphicFrame>
      <p:cxnSp>
        <p:nvCxnSpPr>
          <p:cNvPr id="137" name="Straight Arrow Connector 136">
            <a:extLst>
              <a:ext uri="{FF2B5EF4-FFF2-40B4-BE49-F238E27FC236}">
                <a16:creationId xmlns:a16="http://schemas.microsoft.com/office/drawing/2014/main" id="{7BB7CD3D-2750-DA03-7428-4A89813DA981}"/>
              </a:ext>
            </a:extLst>
          </p:cNvPr>
          <p:cNvCxnSpPr/>
          <p:nvPr/>
        </p:nvCxnSpPr>
        <p:spPr>
          <a:xfrm flipV="1">
            <a:off x="2240280" y="3767443"/>
            <a:ext cx="978025" cy="309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38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33E8CB-99F7-2B2A-3926-E48D01C651F4}"/>
              </a:ext>
            </a:extLst>
          </p:cNvPr>
          <p:cNvSpPr txBox="1"/>
          <p:nvPr/>
        </p:nvSpPr>
        <p:spPr>
          <a:xfrm>
            <a:off x="1272209" y="1582340"/>
            <a:ext cx="9373079" cy="397031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Dataset:  </a:t>
            </a:r>
          </a:p>
          <a:p>
            <a:r>
              <a:rPr lang="en-US" dirty="0">
                <a:latin typeface="Arial" panose="020B0604020202020204" pitchFamily="34" charset="0"/>
                <a:cs typeface="Arial" panose="020B0604020202020204" pitchFamily="34" charset="0"/>
                <a:hlinkClick r:id="rId2"/>
              </a:rPr>
              <a:t>https://drive.google.com/file/d/1_WJ5He-frsji1YkdRg5lvdAJVtL52pH9/view?usp=drive_link</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(April 1</a:t>
            </a:r>
            <a:r>
              <a:rPr lang="en-US" baseline="30000" dirty="0">
                <a:latin typeface="Arial" panose="020B0604020202020204" pitchFamily="34" charset="0"/>
                <a:cs typeface="Arial" panose="020B0604020202020204" pitchFamily="34" charset="0"/>
              </a:rPr>
              <a:t>st   </a:t>
            </a: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anose="05000000000000000000" pitchFamily="2" charset="2"/>
              </a:rPr>
              <a:t> </a:t>
            </a:r>
            <a:r>
              <a:rPr lang="en-US" dirty="0" err="1">
                <a:latin typeface="Arial" panose="020B0604020202020204" pitchFamily="34" charset="0"/>
                <a:cs typeface="Arial" panose="020B0604020202020204" pitchFamily="34" charset="0"/>
                <a:sym typeface="Wingdings" panose="05000000000000000000" pitchFamily="2" charset="2"/>
              </a:rPr>
              <a:t>s</a:t>
            </a:r>
            <a:r>
              <a:rPr lang="en-US" dirty="0" err="1">
                <a:latin typeface="Arial" panose="020B0604020202020204" pitchFamily="34" charset="0"/>
                <a:cs typeface="Arial" panose="020B0604020202020204" pitchFamily="34" charset="0"/>
              </a:rPr>
              <a:t>treamMicrobiome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FastQ</a:t>
            </a:r>
            <a:r>
              <a:rPr 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sym typeface="Wingdings" panose="05000000000000000000" pitchFamily="2" charset="2"/>
              </a:rPr>
              <a:t>  stream_abundance_table_genus.txt</a:t>
            </a: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latin typeface="Arial" panose="020B0604020202020204" pitchFamily="34" charset="0"/>
                <a:cs typeface="Arial" panose="020B0604020202020204" pitchFamily="34" charset="0"/>
                <a:sym typeface="Wingdings" panose="05000000000000000000" pitchFamily="2" charset="2"/>
              </a:rPr>
              <a:t>If you don’t have R installed on your computer:</a:t>
            </a:r>
          </a:p>
          <a:p>
            <a:endParaRPr lang="en-US" dirty="0">
              <a:latin typeface="Arial" panose="020B0604020202020204" pitchFamily="34" charset="0"/>
              <a:cs typeface="Arial" panose="020B0604020202020204" pitchFamily="34" charset="0"/>
              <a:sym typeface="Wingdings" panose="05000000000000000000" pitchFamily="2" charset="2"/>
            </a:endParaRPr>
          </a:p>
          <a:p>
            <a:r>
              <a:rPr lang="en-US" dirty="0">
                <a:latin typeface="Arial" panose="020B0604020202020204" pitchFamily="34" charset="0"/>
                <a:cs typeface="Arial" panose="020B0604020202020204" pitchFamily="34" charset="0"/>
                <a:hlinkClick r:id="rId3"/>
              </a:rPr>
              <a:t>https://www.r-project.org/</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sym typeface="Wingdings" panose="05000000000000000000" pitchFamily="2" charset="2"/>
            </a:endParaRPr>
          </a:p>
          <a:p>
            <a:endParaRPr lang="en-US"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1524887-B863-2659-DCC0-460AE00ECCF4}"/>
              </a:ext>
            </a:extLst>
          </p:cNvPr>
          <p:cNvSpPr txBox="1"/>
          <p:nvPr/>
        </p:nvSpPr>
        <p:spPr>
          <a:xfrm>
            <a:off x="1630017" y="331304"/>
            <a:ext cx="171078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To download…</a:t>
            </a:r>
          </a:p>
        </p:txBody>
      </p:sp>
    </p:spTree>
    <p:extLst>
      <p:ext uri="{BB962C8B-B14F-4D97-AF65-F5344CB8AC3E}">
        <p14:creationId xmlns:p14="http://schemas.microsoft.com/office/powerpoint/2010/main" val="2754607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F0F5B-0B71-3DAC-D7D8-86AA26B0B38F}"/>
              </a:ext>
            </a:extLst>
          </p:cNvPr>
          <p:cNvSpPr txBox="1"/>
          <p:nvPr/>
        </p:nvSpPr>
        <p:spPr>
          <a:xfrm>
            <a:off x="1467196" y="1321725"/>
            <a:ext cx="9777035" cy="203132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Features of a Poisson null model: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No biology (constant background error rate irrespective of sample type of phenotype)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Mean = variance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06618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5F78A642-A4D9-F9E5-F689-33A0BC4DAC82}"/>
              </a:ext>
            </a:extLst>
          </p:cNvPr>
          <p:cNvPicPr>
            <a:picLocks noChangeAspect="1"/>
          </p:cNvPicPr>
          <p:nvPr/>
        </p:nvPicPr>
        <p:blipFill>
          <a:blip r:embed="rId3"/>
          <a:stretch>
            <a:fillRect/>
          </a:stretch>
        </p:blipFill>
        <p:spPr>
          <a:xfrm>
            <a:off x="4169917" y="2576709"/>
            <a:ext cx="4417501" cy="4004841"/>
          </a:xfrm>
          <a:prstGeom prst="rect">
            <a:avLst/>
          </a:prstGeom>
        </p:spPr>
      </p:pic>
      <p:sp>
        <p:nvSpPr>
          <p:cNvPr id="4" name="TextBox 3">
            <a:extLst>
              <a:ext uri="{FF2B5EF4-FFF2-40B4-BE49-F238E27FC236}">
                <a16:creationId xmlns:a16="http://schemas.microsoft.com/office/drawing/2014/main" id="{6F648B87-73A2-BBC0-2126-C7AE5F4B5C07}"/>
              </a:ext>
            </a:extLst>
          </p:cNvPr>
          <p:cNvSpPr txBox="1"/>
          <p:nvPr/>
        </p:nvSpPr>
        <p:spPr>
          <a:xfrm>
            <a:off x="989045" y="308105"/>
            <a:ext cx="989245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Poisson processes are reliably inadequate for modeling counts tables in genomics experiments</a:t>
            </a:r>
          </a:p>
        </p:txBody>
      </p:sp>
      <p:grpSp>
        <p:nvGrpSpPr>
          <p:cNvPr id="5" name="Group 4">
            <a:extLst>
              <a:ext uri="{FF2B5EF4-FFF2-40B4-BE49-F238E27FC236}">
                <a16:creationId xmlns:a16="http://schemas.microsoft.com/office/drawing/2014/main" id="{7ABDFF96-85B3-4A76-9A7F-F101D4AF4097}"/>
              </a:ext>
            </a:extLst>
          </p:cNvPr>
          <p:cNvGrpSpPr/>
          <p:nvPr/>
        </p:nvGrpSpPr>
        <p:grpSpPr>
          <a:xfrm>
            <a:off x="7902664" y="677437"/>
            <a:ext cx="3530172" cy="3423741"/>
            <a:chOff x="83607" y="1010672"/>
            <a:chExt cx="3530172" cy="3423741"/>
          </a:xfrm>
        </p:grpSpPr>
        <p:sp>
          <p:nvSpPr>
            <p:cNvPr id="6" name="Freeform: Shape 5">
              <a:extLst>
                <a:ext uri="{FF2B5EF4-FFF2-40B4-BE49-F238E27FC236}">
                  <a16:creationId xmlns:a16="http://schemas.microsoft.com/office/drawing/2014/main" id="{61A2FA3A-12AF-480B-660F-038F00C19A4D}"/>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84F67CD-B854-5DB9-403B-59B5DB1ED830}"/>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CEA73669-8FEA-E351-6067-0C3027E9650F}"/>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16A8B9FD-4BCF-1D7A-11CC-F7E77B6FD456}"/>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C85E5B35-1905-8252-E0E8-A341DE611FE0}"/>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7A0F9CF4-1956-D04B-6870-9A3EF26372E6}"/>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DC8B8841-5E91-8B03-8AEF-D4A0F0772AC9}"/>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A44E2B4B-4DFC-B97C-68B9-51766176AF14}"/>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59FFE728-2D57-D38B-9ED7-37715CEB2BF0}"/>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4DB54F5A-64BD-5AFF-92EE-B9D0E7904D81}"/>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68C2C72-F8B9-D317-C52E-063D86225482}"/>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684C6C11-FB0E-649A-7B50-F42DA6597817}"/>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7C2F3604-B026-5385-0955-776904A8D77E}"/>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863C38A-0DF7-8475-1727-B98BE870439A}"/>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A7C03122-BEFE-D932-C77D-676107061C67}"/>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FF6078D5-528B-E442-5821-772F417F02AB}"/>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8C4C1129-8D46-93D6-0E0D-A5384BE8B88C}"/>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C59F855A-2351-DA30-DFD0-933836C41D39}"/>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6D9DD3-F656-BF11-C23F-AAF4020EECFA}"/>
                </a:ext>
              </a:extLst>
            </p:cNvPr>
            <p:cNvGrpSpPr/>
            <p:nvPr/>
          </p:nvGrpSpPr>
          <p:grpSpPr>
            <a:xfrm>
              <a:off x="1705703" y="2587912"/>
              <a:ext cx="1216770" cy="970263"/>
              <a:chOff x="1122503" y="3368475"/>
              <a:chExt cx="1216770" cy="970263"/>
            </a:xfrm>
          </p:grpSpPr>
          <p:sp>
            <p:nvSpPr>
              <p:cNvPr id="118" name="Flowchart: Connector 117">
                <a:extLst>
                  <a:ext uri="{FF2B5EF4-FFF2-40B4-BE49-F238E27FC236}">
                    <a16:creationId xmlns:a16="http://schemas.microsoft.com/office/drawing/2014/main" id="{4E9E5374-B7C4-A0DC-892F-2838325E0308}"/>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5515507D-B911-C1EF-C735-2FD62F4252F1}"/>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D768D5AB-26FE-2E01-7846-CA59DA788000}"/>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AE716CBC-5B8A-8EC5-7A59-9F80690800C4}"/>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80081A3F-E8DC-B0C0-DD5F-D73F94D7F74B}"/>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8277A403-BFF5-4B96-8E59-09020B1968F6}"/>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41106208-0F56-16AA-87AB-AB15A27F0A59}"/>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9A76092F-81E9-CA98-CA2F-2B732D775FF1}"/>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04E77C3B-8DED-E13C-D243-1B5BD17E5F0A}"/>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8A9B2624-B419-1EAF-1866-DA1652A8F7DF}"/>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0469D1C9-7F43-F5D5-07D9-5541A034898A}"/>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678C69D8-32ED-F63E-5C7D-DD9D8C923194}"/>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83D44DFB-A8B8-AAA6-E11E-7E92FE751F98}"/>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CAA24EA7-9E83-3390-E832-EEB9F1A990C9}"/>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686DEFFF-695F-EBC1-4238-35CFDA8449A5}"/>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B7BCFEAC-B518-75B6-2E09-A2243B610F9F}"/>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3CAE60DF-474C-77FA-D104-9B4677A3B312}"/>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lowchart: Connector 24">
              <a:extLst>
                <a:ext uri="{FF2B5EF4-FFF2-40B4-BE49-F238E27FC236}">
                  <a16:creationId xmlns:a16="http://schemas.microsoft.com/office/drawing/2014/main" id="{4FA90887-118A-552E-5082-47BEF348A438}"/>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BAFCF2FC-0948-0D68-5335-37EF36E8E02B}"/>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7ADE690-9087-E6CB-A856-7861F55CCADD}"/>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498098EE-E724-30BB-859E-FE05B8858A27}"/>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7DE529E-5A5E-3297-18B6-7961AE0F1A76}"/>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055A07B4-B5CD-E74E-D53E-01D4BEE8B81C}"/>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584FCB78-3B81-D88E-C748-C83568E0AE1F}"/>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2A255EA9-FA5E-0EE8-07F1-65F8BA8468B9}"/>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306153D8-FDEB-261B-B6E8-3D4B35C8F988}"/>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DB2653C7-82ED-0A89-3C1E-3B289B1DA17F}"/>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ABC1B8BF-5264-F77C-1359-1234F494C406}"/>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6A7FD9E8-9B68-8528-25C5-92E835BAE1B1}"/>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6C39B887-B2B5-3366-2F33-3AA133A57482}"/>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B65589AA-C1AA-5E0E-2455-E60B76E2B4DC}"/>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E5F7F0D9-2AF1-FA1A-8052-14C45A50A7B5}"/>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596F9307-8BC4-97CA-C3EC-85C627E464C3}"/>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FB521EDA-697F-C206-8ED8-7A6E8858227D}"/>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2717DC2E-B0C3-8C23-43E3-C2F8AF6F2741}"/>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82A7C544-76A0-B5FD-59D5-1118D01CFAB4}"/>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944EC7DC-5311-ED5F-D9BF-20F60A5346C9}"/>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24183A0B-91C4-B609-806B-F7FB482A1B0B}"/>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7EDBA2DE-8940-452F-395B-2AA9778AA283}"/>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073353DD-8E19-3712-55A3-9C094355377C}"/>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5D4FB6AF-E1D9-976D-9558-0334368BC04B}"/>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E703EBA8-B493-50C2-6A64-802312E2C607}"/>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14D2C125-AC35-44CF-90E4-F61FFB897D2A}"/>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CBBB2392-2F7E-9910-786C-B416BE660D55}"/>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C88FBB73-329D-5896-6E01-14160406DA1C}"/>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00A2B229-9EB1-1EDB-5DC1-DF13E2865F6A}"/>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6F28B28E-9E12-6805-8D06-1D0363EFFDB4}"/>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C1D0C854-AD1C-3F49-CD39-FB7CCA1DE2A2}"/>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1A479972-1835-7BDF-F5FE-80B17ECABBED}"/>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1E3B86B0-9A8C-8174-8047-5D604ACB8BD2}"/>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20591C81-8AD2-0AD4-9067-23F4D9B2727E}"/>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4E573EA4-65CE-A510-6502-D11E8B2E9CAF}"/>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4C2E17DF-F0B0-5A8A-957F-1AC8CB3EDDD8}"/>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1502A0FD-3E86-2710-E43E-0290A999373E}"/>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BD3281D2-2F2F-6DDA-2FD4-01F0DEDBB9EE}"/>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5908F7F0-B0CD-54B0-3D25-F59BB937EFD2}"/>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63A67731-3341-6B45-6DE8-6E641774EBC6}"/>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DDFB0C44-9D2A-B38F-39ED-4EAEBA9E588F}"/>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9C222EB0-B367-9479-3C75-DE2689CE2B6F}"/>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9E5293C4-552E-896F-D82A-CF61C82D4EFA}"/>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59B60098-D219-269B-FE66-EF46C3661165}"/>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5607770A-607D-50CA-9FC1-25D3D230A53B}"/>
                </a:ext>
              </a:extLst>
            </p:cNvPr>
            <p:cNvGrpSpPr/>
            <p:nvPr/>
          </p:nvGrpSpPr>
          <p:grpSpPr>
            <a:xfrm>
              <a:off x="1844863" y="1010672"/>
              <a:ext cx="1216770" cy="970263"/>
              <a:chOff x="1122503" y="3368475"/>
              <a:chExt cx="1216770" cy="970263"/>
            </a:xfrm>
          </p:grpSpPr>
          <p:sp>
            <p:nvSpPr>
              <p:cNvPr id="101" name="Flowchart: Connector 100">
                <a:extLst>
                  <a:ext uri="{FF2B5EF4-FFF2-40B4-BE49-F238E27FC236}">
                    <a16:creationId xmlns:a16="http://schemas.microsoft.com/office/drawing/2014/main" id="{C7039CF2-8D61-EDC3-A4E9-A437F8701D48}"/>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CF6C5E45-4E54-C04E-16EB-10CA20AF9BD4}"/>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504D3B6E-156D-378C-756F-86B03D1EDA94}"/>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DB222EC2-154E-ACCD-07C2-738FB9B0385B}"/>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731A8DC4-F2D0-8C1D-6743-06777B0B915B}"/>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8C6033D3-653A-7C1D-2B7A-40CAE8EF39B9}"/>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F6940593-600E-C197-78E0-24A406F55DE8}"/>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1657D447-D28D-16A5-B931-EDF76DDAA625}"/>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90753230-8886-790F-58A9-D787D1A062AA}"/>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2B4562C7-CE75-628A-037D-6CFF3D0A3A40}"/>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81E21F8E-BA74-19A1-94F3-7492F08A8305}"/>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0CDD43F7-A57B-B93A-AB6B-3BB67FEAA891}"/>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617649A4-A484-27DB-4022-3CC719BC729B}"/>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DAC2F47D-9D9D-8AD0-636F-C9378C304EE3}"/>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90B79758-C52E-0412-20D3-C8994D873D04}"/>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411552D6-0086-D36C-CFC7-8853F948F09F}"/>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23425A5E-D3E9-6F93-7812-1B6CDD4C5F6D}"/>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lowchart: Connector 69">
              <a:extLst>
                <a:ext uri="{FF2B5EF4-FFF2-40B4-BE49-F238E27FC236}">
                  <a16:creationId xmlns:a16="http://schemas.microsoft.com/office/drawing/2014/main" id="{505A9D64-4547-65EE-8F96-03BAD161ACCB}"/>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AE245882-67F4-6298-452E-EF8D66628B6C}"/>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6B8FFDC2-7510-85E8-7556-EE9065A5D894}"/>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15837468-E69D-653F-5318-F7DB2C8F3B00}"/>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8EC699DA-5D15-B83E-1CFF-BD4EDED235F9}"/>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FAFDD287-B2E8-52D5-7102-F0A82DECC680}"/>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C70521CD-63F7-3B59-662D-83C60E2DA70E}"/>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80E36562-4ED6-E763-F194-B0DAD68B27B8}"/>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8B85C951-CA93-A323-10F2-A9F5BB0BF8FB}"/>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C7A6B4AE-5B80-E0EC-95D1-1493F9A2378A}"/>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2F7A0E22-6311-6546-D81B-0AB023874577}"/>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3F9B9076-14AA-50C8-DFEA-35CCCECE1757}"/>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242A2387-94CB-8CE0-41AA-517EFA1FEBB6}"/>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1E043EB-7010-2712-54A9-8993B954CB25}"/>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10236289-56C9-6FAF-48FB-FFDF1BB7C201}"/>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D9A45DF4-0E9B-50C7-233B-4206793244D4}"/>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DFB6EE28-C1A2-4181-A237-61A18739D55F}"/>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177BEE59-93CE-85D4-C67E-06E373F5189E}"/>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3775E70C-8307-4066-B168-844FACEF928E}"/>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439200B8-8182-0527-F616-1D4A5FE52C1E}"/>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90086658-56AE-C4CA-C5C0-4B91C0E8CD82}"/>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7EA8392D-EABE-4514-6D7F-C43F3B38FA62}"/>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FC2BFDCB-D4E1-BC4D-41EC-A14AC66A7464}"/>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AC56618E-E29E-9093-FD7F-597AF168F71F}"/>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C73D1678-BE83-3552-C5AA-E0219BD8D84A}"/>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7BB45EAF-614B-03C0-E591-CAC6448ADDA8}"/>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6678C67B-1C62-4B5A-3002-3E6BBFDD5F4D}"/>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4231CBD8-7679-9EC6-A3E6-9CCC595B0B97}"/>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88031806-4DFC-8214-2F13-A9FC9B903345}"/>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FE4B62AC-3FF7-4753-9081-58DA57364494}"/>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D192E6C4-0BC2-E847-FC5D-F6C868C3CF40}"/>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5" name="Picture 134">
            <a:extLst>
              <a:ext uri="{FF2B5EF4-FFF2-40B4-BE49-F238E27FC236}">
                <a16:creationId xmlns:a16="http://schemas.microsoft.com/office/drawing/2014/main" id="{BB78671B-7985-E6A7-2539-C8733EB28AE2}"/>
              </a:ext>
            </a:extLst>
          </p:cNvPr>
          <p:cNvPicPr>
            <a:picLocks noChangeAspect="1"/>
          </p:cNvPicPr>
          <p:nvPr/>
        </p:nvPicPr>
        <p:blipFill>
          <a:blip r:embed="rId4"/>
          <a:stretch>
            <a:fillRect/>
          </a:stretch>
        </p:blipFill>
        <p:spPr>
          <a:xfrm>
            <a:off x="186036" y="2592104"/>
            <a:ext cx="3871913" cy="3946733"/>
          </a:xfrm>
          <a:prstGeom prst="rect">
            <a:avLst/>
          </a:prstGeom>
        </p:spPr>
      </p:pic>
      <p:sp>
        <p:nvSpPr>
          <p:cNvPr id="136" name="TextBox 135">
            <a:extLst>
              <a:ext uri="{FF2B5EF4-FFF2-40B4-BE49-F238E27FC236}">
                <a16:creationId xmlns:a16="http://schemas.microsoft.com/office/drawing/2014/main" id="{C6BA08FD-FCD2-215A-F02C-27562BC2C2E3}"/>
              </a:ext>
            </a:extLst>
          </p:cNvPr>
          <p:cNvSpPr txBox="1"/>
          <p:nvPr/>
        </p:nvSpPr>
        <p:spPr>
          <a:xfrm>
            <a:off x="1298972" y="2433990"/>
            <a:ext cx="1791131" cy="369332"/>
          </a:xfrm>
          <a:prstGeom prst="rect">
            <a:avLst/>
          </a:prstGeom>
          <a:noFill/>
        </p:spPr>
        <p:txBody>
          <a:bodyPr wrap="none" rtlCol="0">
            <a:spAutoFit/>
          </a:bodyPr>
          <a:lstStyle/>
          <a:p>
            <a:r>
              <a:rPr lang="en-US" dirty="0"/>
              <a:t>RNA- seq dataset</a:t>
            </a:r>
          </a:p>
        </p:txBody>
      </p:sp>
      <p:sp>
        <p:nvSpPr>
          <p:cNvPr id="139" name="TextBox 138">
            <a:extLst>
              <a:ext uri="{FF2B5EF4-FFF2-40B4-BE49-F238E27FC236}">
                <a16:creationId xmlns:a16="http://schemas.microsoft.com/office/drawing/2014/main" id="{A6085D60-2AAE-6853-7B31-D6C5824E8E91}"/>
              </a:ext>
            </a:extLst>
          </p:cNvPr>
          <p:cNvSpPr txBox="1"/>
          <p:nvPr/>
        </p:nvSpPr>
        <p:spPr>
          <a:xfrm>
            <a:off x="5008965" y="2478119"/>
            <a:ext cx="3021083" cy="369332"/>
          </a:xfrm>
          <a:prstGeom prst="rect">
            <a:avLst/>
          </a:prstGeom>
          <a:noFill/>
        </p:spPr>
        <p:txBody>
          <a:bodyPr wrap="none" rtlCol="0">
            <a:spAutoFit/>
          </a:bodyPr>
          <a:lstStyle/>
          <a:p>
            <a:r>
              <a:rPr lang="en-US" dirty="0"/>
              <a:t>WGS dataset (through Kraken)</a:t>
            </a:r>
          </a:p>
        </p:txBody>
      </p:sp>
      <p:sp>
        <p:nvSpPr>
          <p:cNvPr id="140" name="TextBox 139">
            <a:extLst>
              <a:ext uri="{FF2B5EF4-FFF2-40B4-BE49-F238E27FC236}">
                <a16:creationId xmlns:a16="http://schemas.microsoft.com/office/drawing/2014/main" id="{8FF997AC-0BF1-4338-0FFF-3BFCE8664CDE}"/>
              </a:ext>
            </a:extLst>
          </p:cNvPr>
          <p:cNvSpPr txBox="1"/>
          <p:nvPr/>
        </p:nvSpPr>
        <p:spPr>
          <a:xfrm>
            <a:off x="8958075" y="4413574"/>
            <a:ext cx="2645468" cy="923330"/>
          </a:xfrm>
          <a:prstGeom prst="rect">
            <a:avLst/>
          </a:prstGeom>
          <a:noFill/>
        </p:spPr>
        <p:txBody>
          <a:bodyPr wrap="none" rtlCol="0">
            <a:spAutoFit/>
          </a:bodyPr>
          <a:lstStyle/>
          <a:p>
            <a:r>
              <a:rPr lang="en-US" dirty="0"/>
              <a:t>Independent draws across</a:t>
            </a:r>
          </a:p>
          <a:p>
            <a:r>
              <a:rPr lang="en-US" dirty="0"/>
              <a:t>samples with a constant</a:t>
            </a:r>
          </a:p>
          <a:p>
            <a:r>
              <a:rPr lang="en-US" dirty="0"/>
              <a:t>relative abundance</a:t>
            </a:r>
          </a:p>
        </p:txBody>
      </p:sp>
      <p:sp>
        <p:nvSpPr>
          <p:cNvPr id="2" name="Rectangle 1">
            <a:extLst>
              <a:ext uri="{FF2B5EF4-FFF2-40B4-BE49-F238E27FC236}">
                <a16:creationId xmlns:a16="http://schemas.microsoft.com/office/drawing/2014/main" id="{605A62F2-C93D-4A9F-74FC-7BF41E792753}"/>
              </a:ext>
            </a:extLst>
          </p:cNvPr>
          <p:cNvSpPr/>
          <p:nvPr/>
        </p:nvSpPr>
        <p:spPr>
          <a:xfrm>
            <a:off x="1783080" y="6355080"/>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A138496-BA36-5693-B6D6-C6EF4B851AC4}"/>
              </a:ext>
            </a:extLst>
          </p:cNvPr>
          <p:cNvSpPr/>
          <p:nvPr/>
        </p:nvSpPr>
        <p:spPr>
          <a:xfrm>
            <a:off x="5786326" y="6337798"/>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C163E902-4D49-DD53-EE44-22FB1FBAFA44}"/>
              </a:ext>
            </a:extLst>
          </p:cNvPr>
          <p:cNvSpPr/>
          <p:nvPr/>
        </p:nvSpPr>
        <p:spPr>
          <a:xfrm>
            <a:off x="108408" y="3975384"/>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70F7ABB-A463-4715-535D-DA1D3723124D}"/>
              </a:ext>
            </a:extLst>
          </p:cNvPr>
          <p:cNvSpPr/>
          <p:nvPr/>
        </p:nvSpPr>
        <p:spPr>
          <a:xfrm>
            <a:off x="4132721" y="4043520"/>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51029AD0-27EE-6457-6636-0159204F4793}"/>
              </a:ext>
            </a:extLst>
          </p:cNvPr>
          <p:cNvSpPr txBox="1"/>
          <p:nvPr/>
        </p:nvSpPr>
        <p:spPr>
          <a:xfrm>
            <a:off x="1068016" y="6279894"/>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0" name="TextBox 149">
            <a:extLst>
              <a:ext uri="{FF2B5EF4-FFF2-40B4-BE49-F238E27FC236}">
                <a16:creationId xmlns:a16="http://schemas.microsoft.com/office/drawing/2014/main" id="{048EE086-E287-E475-EAA3-997D4BEBCDA2}"/>
              </a:ext>
            </a:extLst>
          </p:cNvPr>
          <p:cNvSpPr txBox="1"/>
          <p:nvPr/>
        </p:nvSpPr>
        <p:spPr>
          <a:xfrm>
            <a:off x="5424768" y="6295601"/>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2" name="TextBox 151">
            <a:extLst>
              <a:ext uri="{FF2B5EF4-FFF2-40B4-BE49-F238E27FC236}">
                <a16:creationId xmlns:a16="http://schemas.microsoft.com/office/drawing/2014/main" id="{54787414-56C2-C218-C47E-67901CE16078}"/>
              </a:ext>
            </a:extLst>
          </p:cNvPr>
          <p:cNvSpPr txBox="1"/>
          <p:nvPr/>
        </p:nvSpPr>
        <p:spPr>
          <a:xfrm rot="16200000">
            <a:off x="-1032643" y="4217037"/>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
        <p:nvSpPr>
          <p:cNvPr id="154" name="TextBox 153">
            <a:extLst>
              <a:ext uri="{FF2B5EF4-FFF2-40B4-BE49-F238E27FC236}">
                <a16:creationId xmlns:a16="http://schemas.microsoft.com/office/drawing/2014/main" id="{0EB1E7AA-BF2B-A3BF-4D2F-1CAA7DBCFDCF}"/>
              </a:ext>
            </a:extLst>
          </p:cNvPr>
          <p:cNvSpPr txBox="1"/>
          <p:nvPr/>
        </p:nvSpPr>
        <p:spPr>
          <a:xfrm rot="16200000">
            <a:off x="2975319" y="4199751"/>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Tree>
    <p:extLst>
      <p:ext uri="{BB962C8B-B14F-4D97-AF65-F5344CB8AC3E}">
        <p14:creationId xmlns:p14="http://schemas.microsoft.com/office/powerpoint/2010/main" val="142461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4275D-E4B4-B430-CD05-1B2DE2484404}"/>
              </a:ext>
            </a:extLst>
          </p:cNvPr>
          <p:cNvPicPr>
            <a:picLocks noChangeAspect="1"/>
          </p:cNvPicPr>
          <p:nvPr/>
        </p:nvPicPr>
        <p:blipFill>
          <a:blip r:embed="rId2"/>
          <a:stretch>
            <a:fillRect/>
          </a:stretch>
        </p:blipFill>
        <p:spPr>
          <a:xfrm>
            <a:off x="4169917" y="2567184"/>
            <a:ext cx="4417501" cy="4004841"/>
          </a:xfrm>
          <a:prstGeom prst="rect">
            <a:avLst/>
          </a:prstGeom>
        </p:spPr>
      </p:pic>
      <p:sp>
        <p:nvSpPr>
          <p:cNvPr id="5" name="TextBox 4">
            <a:extLst>
              <a:ext uri="{FF2B5EF4-FFF2-40B4-BE49-F238E27FC236}">
                <a16:creationId xmlns:a16="http://schemas.microsoft.com/office/drawing/2014/main" id="{9DC2B907-CAE0-BD59-5596-716E8EEABAC9}"/>
              </a:ext>
            </a:extLst>
          </p:cNvPr>
          <p:cNvSpPr txBox="1"/>
          <p:nvPr/>
        </p:nvSpPr>
        <p:spPr>
          <a:xfrm>
            <a:off x="989045" y="298580"/>
            <a:ext cx="989245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Poisson processes are reliably inadequate for modeling counts tables in genomics experiments</a:t>
            </a:r>
          </a:p>
        </p:txBody>
      </p:sp>
      <p:grpSp>
        <p:nvGrpSpPr>
          <p:cNvPr id="6" name="Group 5">
            <a:extLst>
              <a:ext uri="{FF2B5EF4-FFF2-40B4-BE49-F238E27FC236}">
                <a16:creationId xmlns:a16="http://schemas.microsoft.com/office/drawing/2014/main" id="{2C156CB9-5A20-E7CC-3E50-4296B6763D4E}"/>
              </a:ext>
            </a:extLst>
          </p:cNvPr>
          <p:cNvGrpSpPr/>
          <p:nvPr/>
        </p:nvGrpSpPr>
        <p:grpSpPr>
          <a:xfrm>
            <a:off x="7902664" y="667912"/>
            <a:ext cx="3530172" cy="3423741"/>
            <a:chOff x="83607" y="1010672"/>
            <a:chExt cx="3530172" cy="3423741"/>
          </a:xfrm>
        </p:grpSpPr>
        <p:sp>
          <p:nvSpPr>
            <p:cNvPr id="7" name="Freeform: Shape 6">
              <a:extLst>
                <a:ext uri="{FF2B5EF4-FFF2-40B4-BE49-F238E27FC236}">
                  <a16:creationId xmlns:a16="http://schemas.microsoft.com/office/drawing/2014/main" id="{CFF23F47-BA7F-E743-3858-C100DF3B99CA}"/>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E0395BF8-0798-0C12-AD24-5F4DF3D424F2}"/>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B6811E5B-AB87-D815-E853-D75B5A2A014B}"/>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46083454-7749-ABAA-30BE-381E9D441CBC}"/>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8A200298-E565-D130-80CF-36773340D453}"/>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6B92375C-FDCF-E99D-B61C-CE1C7BB08014}"/>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1DC90F2-168C-0BE0-AF5C-7C6B8F32BEFD}"/>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BDE14D0-0B51-E227-DAA2-FDEBE28A4C25}"/>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D904378-8700-73B7-CC83-39E227D6D8FB}"/>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B8B1C49-0B90-AFF8-55C5-76FF23DF1C04}"/>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3419E7E2-CD2E-5910-396F-5E29513D4EA1}"/>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C9DAAA04-9106-7CB9-DAD7-EEC6957A8F82}"/>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3B4732C7-8C28-1465-E2F8-0E5EC843CF93}"/>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0AF1CAEA-4884-83BC-F4B1-7F5B59C2B659}"/>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F25AFC38-09D5-B385-23CB-0FDA70404105}"/>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CC1AB1F-F27C-6DD5-EF1F-52B42B9FE893}"/>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A8AD208-5E7D-71DB-06BF-59B40B213737}"/>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A1689DD8-CDDE-F5B3-D860-9EA515381EDD}"/>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3A4DF4A-7E6A-7273-FC02-99BB27648FFA}"/>
                </a:ext>
              </a:extLst>
            </p:cNvPr>
            <p:cNvGrpSpPr/>
            <p:nvPr/>
          </p:nvGrpSpPr>
          <p:grpSpPr>
            <a:xfrm>
              <a:off x="1705703" y="2587912"/>
              <a:ext cx="1216770" cy="970263"/>
              <a:chOff x="1122503" y="3368475"/>
              <a:chExt cx="1216770" cy="970263"/>
            </a:xfrm>
          </p:grpSpPr>
          <p:sp>
            <p:nvSpPr>
              <p:cNvPr id="119" name="Flowchart: Connector 118">
                <a:extLst>
                  <a:ext uri="{FF2B5EF4-FFF2-40B4-BE49-F238E27FC236}">
                    <a16:creationId xmlns:a16="http://schemas.microsoft.com/office/drawing/2014/main" id="{FE90EE55-A013-FCEB-9DC8-17313B58EB3E}"/>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1A5BB9EC-11DA-E3F9-EF89-056D9FA2F0A0}"/>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94090B1E-C264-43B4-2EEB-FE9E50691EB2}"/>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39E1B687-AD2F-49CB-EAB1-C1AF3D23DA03}"/>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B8F8BB72-EFF7-7128-1381-9982C98A6AFB}"/>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42F78A44-634E-A9B1-95AD-C0A9DEA0D0C7}"/>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B34E0636-7D0C-EB48-EBB9-433D1D46CE08}"/>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471F91BF-5416-062F-8ABB-767DCF060D59}"/>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7210DA11-1444-1E48-802A-7652BE518238}"/>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96B0878D-BE7E-71BD-1262-65FB9D281996}"/>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4F8C79E6-C049-022C-8F92-F94D2C60DB92}"/>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F2A412A2-1B86-04CD-DE83-D13C99FC68D1}"/>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C833B2FE-F834-14A8-2CDB-9E59D880D03C}"/>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33360319-C022-F2DE-5EA9-D153D15EB514}"/>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12DD3005-BB8C-14E6-AFD1-567AA1776451}"/>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FFC39E41-9E23-05C3-4E0D-A84B6C659830}"/>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17A3018F-986B-3865-C2EE-29BA28C9FD35}"/>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Connector 25">
              <a:extLst>
                <a:ext uri="{FF2B5EF4-FFF2-40B4-BE49-F238E27FC236}">
                  <a16:creationId xmlns:a16="http://schemas.microsoft.com/office/drawing/2014/main" id="{0F568F92-2570-783A-A756-E9DE94CB4953}"/>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EAA34273-1584-6115-7D8E-0931C2CB6532}"/>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5BFFC9E6-F2F8-E1F1-924A-A5048FCA40FD}"/>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5AB5B941-32FC-CC44-8A86-BE13A7777135}"/>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E49B76A4-34D0-AA1A-69AA-FE7FC4F1B613}"/>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C19AD7C-399D-60BE-E4B9-99519E14FC06}"/>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7B3271A2-78D4-C00B-3E31-1032E2E1B603}"/>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79ED9E55-7E6B-36A3-3EC1-1E62EC31CF6F}"/>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74492E63-8452-8279-BEC2-0D1D83231DC2}"/>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0D84C148-356D-CE01-EDE6-D4A6C7EFDADD}"/>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AC007E26-E2BD-6DFE-2B69-C4103CFCC047}"/>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24F6F710-5D91-BB59-6010-171F649D4475}"/>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FE519237-7352-E260-D053-F7B87143EFAD}"/>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1934C438-13FC-D937-E613-598AB06A1A9D}"/>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3580BB93-B8C4-C8E8-98AC-2B61F24AB887}"/>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3FC32728-FE75-3C37-0903-60AC4C37EA1F}"/>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1CF80B84-D91A-B06D-F8D1-FF049B0523D9}"/>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8DF67A14-57FF-2FFB-6194-4F3B2588EBEE}"/>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9F41E421-F294-654E-8FB8-C78E27F101FE}"/>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DC122433-D051-6A01-E27C-E53A3AD7159F}"/>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E8D1328-3EB1-F018-1B33-598E23E00BFC}"/>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3AA41996-41C5-2865-C811-B7E5D05304CB}"/>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958709A0-4F7A-80B2-FC68-88721651D016}"/>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A6829157-2D34-478E-2102-6DAE086ABB9B}"/>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13EED774-661E-F505-9BA0-9A8393E7FEC0}"/>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54C4DF5C-042B-6E6A-CC29-DB42CEEFE0ED}"/>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68827A0B-07D2-8D0F-B750-CA93317B4F53}"/>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ABDBEFBE-11A7-A486-92F9-5182C94E4009}"/>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416E5A8F-A893-2D0B-9691-3E3534EE131F}"/>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D777E3AB-05A0-126C-1704-402DBCBCF514}"/>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FB859AD2-5BB4-7A99-4624-7CEA1A7D1650}"/>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11F63979-8164-8B84-2ADE-B965498CE3CB}"/>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4C5CEAB9-C3A0-0453-A1D0-0F96C75259CD}"/>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136E473D-485D-1D2A-CF02-6B097BFC9E7B}"/>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F65FF724-100C-B634-616E-00E7219C007D}"/>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809C3151-FA8D-2E37-DF92-5B0AEB5D8ACF}"/>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CB51D269-B967-FD29-9ADB-FD9EB8E397A4}"/>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CE745795-E9BA-60D0-598F-E534B33AF0AA}"/>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41DF17F6-353C-9F60-E4FA-37CE0126337B}"/>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A44B3DF-6FB0-6710-3B70-A7286BDD0CA3}"/>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FCDDFC83-A4EB-C9AA-B4BC-9E206E0D25FA}"/>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B20781E-72DB-A404-6663-F4B36BB17D5A}"/>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F12D2A8B-5D61-8DFD-B062-D3AC63DBD6FD}"/>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20A4B0FB-3B4A-CDA5-276A-A95C785F00D1}"/>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313FF16-8332-C635-701A-3F6C6DD8AE4F}"/>
                </a:ext>
              </a:extLst>
            </p:cNvPr>
            <p:cNvGrpSpPr/>
            <p:nvPr/>
          </p:nvGrpSpPr>
          <p:grpSpPr>
            <a:xfrm>
              <a:off x="1844863" y="1010672"/>
              <a:ext cx="1216770" cy="970263"/>
              <a:chOff x="1122503" y="3368475"/>
              <a:chExt cx="1216770" cy="970263"/>
            </a:xfrm>
          </p:grpSpPr>
          <p:sp>
            <p:nvSpPr>
              <p:cNvPr id="102" name="Flowchart: Connector 101">
                <a:extLst>
                  <a:ext uri="{FF2B5EF4-FFF2-40B4-BE49-F238E27FC236}">
                    <a16:creationId xmlns:a16="http://schemas.microsoft.com/office/drawing/2014/main" id="{84BF22EA-EF38-3D3F-0538-7296BA047C7F}"/>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8A6B9A25-ABF4-6148-95CF-3D75EAEEC39C}"/>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EFAEE5C4-1853-AB5A-22A1-838DC86D6926}"/>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3515D798-729B-B96C-7A1B-EAB0C67C0011}"/>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2E011C55-8262-C4D3-0F25-18A1E3C8F789}"/>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4F3E7F72-A273-3052-075B-3A618F506211}"/>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7202B17E-C914-C963-63E0-11C54623699D}"/>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05469CAA-700C-CE44-5BA3-FB3FCE98F0A9}"/>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1B9F226F-9C44-222B-59D3-B7D146F17CC3}"/>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4FFC437F-EA8F-27B3-A40E-0E3EE571860D}"/>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DF4AEC9C-5AFF-576D-048F-7907878BE9EF}"/>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E1B0100B-8AFC-1354-D875-FE8A211E2626}"/>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64375D0E-A540-594E-18C1-15D1665AB9A6}"/>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6CF9C616-1163-ABB0-652E-6F2430AF2841}"/>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EF87F40B-41F6-2C70-0DE6-2CAABB127104}"/>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AC88D70B-6E4F-BECB-6A23-EA303D102A45}"/>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9C36BCDF-D920-1C7A-DAA0-91FAE5B5E8AF}"/>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lowchart: Connector 70">
              <a:extLst>
                <a:ext uri="{FF2B5EF4-FFF2-40B4-BE49-F238E27FC236}">
                  <a16:creationId xmlns:a16="http://schemas.microsoft.com/office/drawing/2014/main" id="{E4686F29-BE4E-2A2B-4FA1-4D9A6720A7A0}"/>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B988F9A4-06A3-F436-89DC-0C9AC432E5F9}"/>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9BE7D059-703B-B058-E494-1286C4053873}"/>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3897D12F-7EBC-45C6-3BF5-5A1A5BD459F9}"/>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5C55B50F-34A8-4044-169B-FC8CBD91800A}"/>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AD5F72AE-E5D1-73E2-292A-17297C09D153}"/>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07D87394-B659-C586-910A-31AAE46DCB99}"/>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B163DDCA-F411-6465-250E-5B9D2334B225}"/>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2C932F66-E560-62B1-E9B3-95A78D302022}"/>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C546A74F-E23A-0E6A-D97F-2DB370B70DD4}"/>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3149D0FC-5860-8AF7-F43F-E84C6C1B89B1}"/>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2B8A4081-FA46-9C6F-916C-82057AD80C51}"/>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C0A3782F-9C3E-5557-E7D3-FDCCF8509A5D}"/>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02D3E4FA-B21E-7BB2-4607-24E2FD6C8739}"/>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748C014B-6DEC-0763-5964-B740E5F59FFE}"/>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35B52707-8C2B-8632-246E-D55135426EFE}"/>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54A0A889-3384-FD97-DED1-9C36DDCA45A1}"/>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78615900-B0C3-CA20-A0AA-FA2E3C97798A}"/>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236FA803-FDB2-A51D-C06E-D37B782CC8A1}"/>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F7E8281E-A3B3-0E71-7ADC-DB273CA30E08}"/>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75A00CB0-167A-0009-F673-C7B2690CD472}"/>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12923C30-47E3-95B2-BFCB-0C6456E3A9CB}"/>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E9391FA9-398D-6C93-166A-00A627DB4931}"/>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E0F670BA-7358-EC1E-762A-067E67A405B7}"/>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B6073D78-F852-7031-9043-67A37FAB6788}"/>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BE45B7A4-AC42-2D4A-85A7-82B43F4B8DA0}"/>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F7DE8CA9-474D-2853-D990-DC397AF34EF5}"/>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F317F7A0-EC2D-87E6-2815-9AED91E9EE72}"/>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2DA3E171-4385-1B79-D20D-13FD6008AE21}"/>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F5745F34-BD2C-B627-1ED6-4D174D2F1859}"/>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AE979402-78D0-5173-F0C6-D2EF05C9A700}"/>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6" name="Picture 135">
            <a:extLst>
              <a:ext uri="{FF2B5EF4-FFF2-40B4-BE49-F238E27FC236}">
                <a16:creationId xmlns:a16="http://schemas.microsoft.com/office/drawing/2014/main" id="{2DC2EC39-82D1-F985-8E01-D946BA8963C0}"/>
              </a:ext>
            </a:extLst>
          </p:cNvPr>
          <p:cNvPicPr>
            <a:picLocks noChangeAspect="1"/>
          </p:cNvPicPr>
          <p:nvPr/>
        </p:nvPicPr>
        <p:blipFill>
          <a:blip r:embed="rId3"/>
          <a:stretch>
            <a:fillRect/>
          </a:stretch>
        </p:blipFill>
        <p:spPr>
          <a:xfrm>
            <a:off x="186036" y="2582579"/>
            <a:ext cx="3871913" cy="3946733"/>
          </a:xfrm>
          <a:prstGeom prst="rect">
            <a:avLst/>
          </a:prstGeom>
        </p:spPr>
      </p:pic>
      <p:sp>
        <p:nvSpPr>
          <p:cNvPr id="137" name="TextBox 136">
            <a:extLst>
              <a:ext uri="{FF2B5EF4-FFF2-40B4-BE49-F238E27FC236}">
                <a16:creationId xmlns:a16="http://schemas.microsoft.com/office/drawing/2014/main" id="{6A710BAA-B439-B476-816A-670CFA8F4531}"/>
              </a:ext>
            </a:extLst>
          </p:cNvPr>
          <p:cNvSpPr txBox="1"/>
          <p:nvPr/>
        </p:nvSpPr>
        <p:spPr>
          <a:xfrm>
            <a:off x="1298972" y="2424465"/>
            <a:ext cx="1791131" cy="369332"/>
          </a:xfrm>
          <a:prstGeom prst="rect">
            <a:avLst/>
          </a:prstGeom>
          <a:noFill/>
        </p:spPr>
        <p:txBody>
          <a:bodyPr wrap="none" rtlCol="0">
            <a:spAutoFit/>
          </a:bodyPr>
          <a:lstStyle/>
          <a:p>
            <a:r>
              <a:rPr lang="en-US" dirty="0"/>
              <a:t>RNA- seq dataset</a:t>
            </a:r>
          </a:p>
        </p:txBody>
      </p:sp>
      <p:sp>
        <p:nvSpPr>
          <p:cNvPr id="138" name="TextBox 137">
            <a:extLst>
              <a:ext uri="{FF2B5EF4-FFF2-40B4-BE49-F238E27FC236}">
                <a16:creationId xmlns:a16="http://schemas.microsoft.com/office/drawing/2014/main" id="{A7756A3C-DC03-7725-7871-DACBF62F371E}"/>
              </a:ext>
            </a:extLst>
          </p:cNvPr>
          <p:cNvSpPr txBox="1"/>
          <p:nvPr/>
        </p:nvSpPr>
        <p:spPr>
          <a:xfrm>
            <a:off x="5008965" y="2468594"/>
            <a:ext cx="3021083" cy="369332"/>
          </a:xfrm>
          <a:prstGeom prst="rect">
            <a:avLst/>
          </a:prstGeom>
          <a:noFill/>
        </p:spPr>
        <p:txBody>
          <a:bodyPr wrap="none" rtlCol="0">
            <a:spAutoFit/>
          </a:bodyPr>
          <a:lstStyle/>
          <a:p>
            <a:r>
              <a:rPr lang="en-US" dirty="0"/>
              <a:t>WGS dataset (through Kraken)</a:t>
            </a:r>
          </a:p>
        </p:txBody>
      </p:sp>
      <p:sp>
        <p:nvSpPr>
          <p:cNvPr id="139" name="TextBox 138">
            <a:extLst>
              <a:ext uri="{FF2B5EF4-FFF2-40B4-BE49-F238E27FC236}">
                <a16:creationId xmlns:a16="http://schemas.microsoft.com/office/drawing/2014/main" id="{D6F20C0E-DF77-AAD2-6669-FEF5F8512831}"/>
              </a:ext>
            </a:extLst>
          </p:cNvPr>
          <p:cNvSpPr txBox="1"/>
          <p:nvPr/>
        </p:nvSpPr>
        <p:spPr>
          <a:xfrm>
            <a:off x="8958075" y="4404049"/>
            <a:ext cx="2645468" cy="923330"/>
          </a:xfrm>
          <a:prstGeom prst="rect">
            <a:avLst/>
          </a:prstGeom>
          <a:noFill/>
        </p:spPr>
        <p:txBody>
          <a:bodyPr wrap="none" rtlCol="0">
            <a:spAutoFit/>
          </a:bodyPr>
          <a:lstStyle/>
          <a:p>
            <a:r>
              <a:rPr lang="en-US" dirty="0"/>
              <a:t>Independent draws across</a:t>
            </a:r>
          </a:p>
          <a:p>
            <a:r>
              <a:rPr lang="en-US" dirty="0"/>
              <a:t>samples with a constant</a:t>
            </a:r>
          </a:p>
          <a:p>
            <a:r>
              <a:rPr lang="en-US" dirty="0"/>
              <a:t>relative abundance</a:t>
            </a:r>
          </a:p>
        </p:txBody>
      </p:sp>
      <p:cxnSp>
        <p:nvCxnSpPr>
          <p:cNvPr id="140" name="Straight Connector 139">
            <a:extLst>
              <a:ext uri="{FF2B5EF4-FFF2-40B4-BE49-F238E27FC236}">
                <a16:creationId xmlns:a16="http://schemas.microsoft.com/office/drawing/2014/main" id="{2B9FF1AB-B6C8-18F0-8E6C-3CA08702B297}"/>
              </a:ext>
            </a:extLst>
          </p:cNvPr>
          <p:cNvCxnSpPr/>
          <p:nvPr/>
        </p:nvCxnSpPr>
        <p:spPr>
          <a:xfrm>
            <a:off x="7839075" y="751890"/>
            <a:ext cx="3290264" cy="3310383"/>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E48DCC98-8FEE-FAAF-18C4-8BEF1BEE3D0C}"/>
              </a:ext>
            </a:extLst>
          </p:cNvPr>
          <p:cNvCxnSpPr/>
          <p:nvPr/>
        </p:nvCxnSpPr>
        <p:spPr>
          <a:xfrm flipH="1">
            <a:off x="8456311" y="667912"/>
            <a:ext cx="2934290" cy="33943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37CFBE6-B818-5AA9-0AD3-31098157AB47}"/>
              </a:ext>
            </a:extLst>
          </p:cNvPr>
          <p:cNvSpPr/>
          <p:nvPr/>
        </p:nvSpPr>
        <p:spPr>
          <a:xfrm>
            <a:off x="1783080" y="6355080"/>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7341ACF0-A38F-46EC-2B84-70BD8175A80B}"/>
              </a:ext>
            </a:extLst>
          </p:cNvPr>
          <p:cNvSpPr/>
          <p:nvPr/>
        </p:nvSpPr>
        <p:spPr>
          <a:xfrm>
            <a:off x="5786326" y="6337798"/>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BE62046-A2DE-3C8F-CF74-494E91B5E2FB}"/>
              </a:ext>
            </a:extLst>
          </p:cNvPr>
          <p:cNvSpPr/>
          <p:nvPr/>
        </p:nvSpPr>
        <p:spPr>
          <a:xfrm>
            <a:off x="108408" y="3975384"/>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F45BA328-A30C-EDC4-75E5-3AA641789AB8}"/>
              </a:ext>
            </a:extLst>
          </p:cNvPr>
          <p:cNvSpPr/>
          <p:nvPr/>
        </p:nvSpPr>
        <p:spPr>
          <a:xfrm>
            <a:off x="4132721" y="4043520"/>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D53F2AA5-0C6F-B52C-235B-F97EF839FE2B}"/>
              </a:ext>
            </a:extLst>
          </p:cNvPr>
          <p:cNvSpPr txBox="1"/>
          <p:nvPr/>
        </p:nvSpPr>
        <p:spPr>
          <a:xfrm>
            <a:off x="1068016" y="6279894"/>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1" name="TextBox 150">
            <a:extLst>
              <a:ext uri="{FF2B5EF4-FFF2-40B4-BE49-F238E27FC236}">
                <a16:creationId xmlns:a16="http://schemas.microsoft.com/office/drawing/2014/main" id="{7180A9E8-8D4C-86B0-A1D0-7AB32CE27D5E}"/>
              </a:ext>
            </a:extLst>
          </p:cNvPr>
          <p:cNvSpPr txBox="1"/>
          <p:nvPr/>
        </p:nvSpPr>
        <p:spPr>
          <a:xfrm>
            <a:off x="5424768" y="6281462"/>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3" name="TextBox 152">
            <a:extLst>
              <a:ext uri="{FF2B5EF4-FFF2-40B4-BE49-F238E27FC236}">
                <a16:creationId xmlns:a16="http://schemas.microsoft.com/office/drawing/2014/main" id="{6B6FFB81-6164-4EB0-70AE-9B266DEF0E59}"/>
              </a:ext>
            </a:extLst>
          </p:cNvPr>
          <p:cNvSpPr txBox="1"/>
          <p:nvPr/>
        </p:nvSpPr>
        <p:spPr>
          <a:xfrm rot="16200000">
            <a:off x="-1032643" y="4217037"/>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
        <p:nvSpPr>
          <p:cNvPr id="155" name="TextBox 154">
            <a:extLst>
              <a:ext uri="{FF2B5EF4-FFF2-40B4-BE49-F238E27FC236}">
                <a16:creationId xmlns:a16="http://schemas.microsoft.com/office/drawing/2014/main" id="{281D1567-821C-A313-9E5E-F670DD6A2519}"/>
              </a:ext>
            </a:extLst>
          </p:cNvPr>
          <p:cNvSpPr txBox="1"/>
          <p:nvPr/>
        </p:nvSpPr>
        <p:spPr>
          <a:xfrm rot="16200000">
            <a:off x="2975319" y="4199751"/>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Tree>
    <p:extLst>
      <p:ext uri="{BB962C8B-B14F-4D97-AF65-F5344CB8AC3E}">
        <p14:creationId xmlns:p14="http://schemas.microsoft.com/office/powerpoint/2010/main" val="104571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2F2EB7-47EF-3AF4-B7B8-BEFA1AAB1A31}"/>
              </a:ext>
            </a:extLst>
          </p:cNvPr>
          <p:cNvPicPr>
            <a:picLocks noChangeAspect="1"/>
          </p:cNvPicPr>
          <p:nvPr/>
        </p:nvPicPr>
        <p:blipFill>
          <a:blip r:embed="rId3"/>
          <a:stretch>
            <a:fillRect/>
          </a:stretch>
        </p:blipFill>
        <p:spPr>
          <a:xfrm>
            <a:off x="4169917" y="2567184"/>
            <a:ext cx="4417501" cy="4004841"/>
          </a:xfrm>
          <a:prstGeom prst="rect">
            <a:avLst/>
          </a:prstGeom>
        </p:spPr>
      </p:pic>
      <p:sp>
        <p:nvSpPr>
          <p:cNvPr id="7" name="TextBox 6">
            <a:extLst>
              <a:ext uri="{FF2B5EF4-FFF2-40B4-BE49-F238E27FC236}">
                <a16:creationId xmlns:a16="http://schemas.microsoft.com/office/drawing/2014/main" id="{EE8E6351-07A1-179B-854A-8C70352ED25A}"/>
              </a:ext>
            </a:extLst>
          </p:cNvPr>
          <p:cNvSpPr txBox="1"/>
          <p:nvPr/>
        </p:nvSpPr>
        <p:spPr>
          <a:xfrm>
            <a:off x="989045" y="298580"/>
            <a:ext cx="989245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Poisson processes are reliably inadequate for modeling counts tables in genomics experiments</a:t>
            </a:r>
          </a:p>
        </p:txBody>
      </p:sp>
      <p:grpSp>
        <p:nvGrpSpPr>
          <p:cNvPr id="8" name="Group 7">
            <a:extLst>
              <a:ext uri="{FF2B5EF4-FFF2-40B4-BE49-F238E27FC236}">
                <a16:creationId xmlns:a16="http://schemas.microsoft.com/office/drawing/2014/main" id="{84F64B70-301C-14CB-99B8-C5EAECD77837}"/>
              </a:ext>
            </a:extLst>
          </p:cNvPr>
          <p:cNvGrpSpPr/>
          <p:nvPr/>
        </p:nvGrpSpPr>
        <p:grpSpPr>
          <a:xfrm>
            <a:off x="7902664" y="667912"/>
            <a:ext cx="3530172" cy="3423741"/>
            <a:chOff x="83607" y="1010672"/>
            <a:chExt cx="3530172" cy="3423741"/>
          </a:xfrm>
        </p:grpSpPr>
        <p:sp>
          <p:nvSpPr>
            <p:cNvPr id="9" name="Freeform: Shape 8">
              <a:extLst>
                <a:ext uri="{FF2B5EF4-FFF2-40B4-BE49-F238E27FC236}">
                  <a16:creationId xmlns:a16="http://schemas.microsoft.com/office/drawing/2014/main" id="{436FE2B6-A760-2674-B9CB-F68DD3825767}"/>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4CDFCDAE-444D-9A3B-2BEA-BA1C831BCA9B}"/>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1AAFBD59-18EF-82BF-FB09-B55F6CEC2635}"/>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CA931A9C-9769-A54D-FE6D-715C5C0235A8}"/>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F7CE529-9020-D59E-B11B-9510B583C4B5}"/>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09784EF2-9108-2DCC-09B5-6F5538028709}"/>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6E03B5AD-14C1-5618-0A64-E9B971BC721B}"/>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7DCC4BA8-2924-B532-A038-A26999A752C2}"/>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17A025B8-927B-0321-E6B1-C9F3A0F9B07B}"/>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8F0A93D2-5294-BFE2-7D38-2C1B6AE74A72}"/>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830CA840-1607-C7E4-C2D7-22A74FCBA149}"/>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C3D491E3-4A85-A40F-800D-842D7035AD89}"/>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7551D7F3-2FB5-8982-B401-11AFB15E813E}"/>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29BCCC2-9665-587B-BB0C-7DFA9FEF2C7D}"/>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14E7DDEF-EA16-B937-7393-2AD4B254A7AC}"/>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D6E9D3BF-F9B7-0B81-6DD0-1F1411892854}"/>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E38B6840-AA16-E8DB-3970-EF0CA155F24E}"/>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7C91F73F-B429-9D70-857A-1E630FB84F56}"/>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6968144-1A83-BAC3-EE8C-715EA76E25E4}"/>
                </a:ext>
              </a:extLst>
            </p:cNvPr>
            <p:cNvGrpSpPr/>
            <p:nvPr/>
          </p:nvGrpSpPr>
          <p:grpSpPr>
            <a:xfrm>
              <a:off x="1705703" y="2587912"/>
              <a:ext cx="1216770" cy="970263"/>
              <a:chOff x="1122503" y="3368475"/>
              <a:chExt cx="1216770" cy="970263"/>
            </a:xfrm>
          </p:grpSpPr>
          <p:sp>
            <p:nvSpPr>
              <p:cNvPr id="121" name="Flowchart: Connector 120">
                <a:extLst>
                  <a:ext uri="{FF2B5EF4-FFF2-40B4-BE49-F238E27FC236}">
                    <a16:creationId xmlns:a16="http://schemas.microsoft.com/office/drawing/2014/main" id="{FE795BBB-6689-7FB4-F5DE-F8C64877DBD4}"/>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71E13A69-1EBD-2887-74FE-34D1ABC2AED7}"/>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62A12996-F180-CBFE-1418-EAC788E3B471}"/>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B5523ECF-C499-48E0-4794-8AE442FDB8E8}"/>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16D9A0E0-035B-9D7C-A302-97B77229FB67}"/>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679903FA-C3BA-5F94-7154-02CA513B2430}"/>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AF45D94B-DA4F-6968-503D-8F0D1BA8497F}"/>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7B6D21CF-AEC5-2FFD-1996-B4EBFD181B2A}"/>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11C2E9DF-5A22-08DD-B660-E5D24C2EE048}"/>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85E5EB60-DAEF-3140-C21D-5F4520039DEA}"/>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13B6CEB8-EB2F-7BD6-4EB8-E2B150FABC99}"/>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1B0434D4-D9DB-F724-0A61-34341B3DAA41}"/>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7CC1B08E-BA01-E97E-1A50-79353BCFCC5B}"/>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15B7C3EB-C9C8-906F-2E67-FA6CCDA08868}"/>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A34E6A5F-253E-DAD2-81FD-E338BD645AA4}"/>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a:extLst>
                  <a:ext uri="{FF2B5EF4-FFF2-40B4-BE49-F238E27FC236}">
                    <a16:creationId xmlns:a16="http://schemas.microsoft.com/office/drawing/2014/main" id="{5F7E918A-4538-B694-A202-AED50FD9A692}"/>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a:extLst>
                  <a:ext uri="{FF2B5EF4-FFF2-40B4-BE49-F238E27FC236}">
                    <a16:creationId xmlns:a16="http://schemas.microsoft.com/office/drawing/2014/main" id="{6D9BFD6C-224C-5731-C5FD-940695651CC0}"/>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lowchart: Connector 27">
              <a:extLst>
                <a:ext uri="{FF2B5EF4-FFF2-40B4-BE49-F238E27FC236}">
                  <a16:creationId xmlns:a16="http://schemas.microsoft.com/office/drawing/2014/main" id="{992580C8-BB28-6A99-0514-C25C70A135C8}"/>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60436263-69D1-DEC7-A09B-167781498D47}"/>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D3DA3D3C-378C-41A6-CA6E-2F85861305B2}"/>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802B36E5-714D-9F7B-04F6-74E2E1FECC76}"/>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32A950DD-5751-7E64-A51A-DC17CF6DB524}"/>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B8CE2501-B2FE-79AE-47A2-BC9F7D77A884}"/>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E376CF65-6C9E-D862-AEA6-3471C8443057}"/>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95316D01-412F-1B95-4CC7-1B443060C905}"/>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73BD42E6-D77D-799C-4E23-408A9E205697}"/>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038A2ED8-0623-E144-3438-9497DFE08219}"/>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97D0B94C-AA2A-A691-29AC-85EAB88B4FEF}"/>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76D61204-EB12-816A-B7A6-80FE76ED196D}"/>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41A53A0E-B2BC-B137-A189-935130349431}"/>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5DB7ACB7-E135-27D1-2437-D8C72B217B7C}"/>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EC875637-1367-80BB-59C8-05F2ECD4FF80}"/>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54F0566A-BF9A-8422-D538-BD87CC2344FF}"/>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FB5A6304-D126-A5BC-AD20-DB69A3D9BC85}"/>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AC248F7E-83F8-CB92-9E82-317CAC337079}"/>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161F6D15-ADB4-C439-E89A-BADE3AE98E08}"/>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18DEDC6C-670F-DBFC-78E7-3EF8ECED3DCF}"/>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AAD13DDA-82E0-6903-FA49-9BACA0AB98C4}"/>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EEC710A6-874E-46FA-74F8-0C1D629219D3}"/>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79FCA3F9-FEDA-B2AC-6480-A0AE325E326C}"/>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137D4B83-AA40-59AA-6D71-C378569A9C29}"/>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D9859BDD-8BB5-BAA6-859B-32C8AB6DFD10}"/>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EB51C833-C0B2-5C2B-2EDE-297CA534FB12}"/>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24EA70F6-7AAE-51ED-50CB-B9CE1066C478}"/>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4A0BBD7E-E303-01D1-12D4-705E006153F2}"/>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8523116D-AD55-FED6-8257-E6FB670AFCE8}"/>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EB0B0DF-DCE5-63A2-9614-5501A000DD82}"/>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FC894FC7-4182-E99A-C12E-9DA2B0284EAD}"/>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44B16605-54AA-EF0D-CEF0-E7F625419EED}"/>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9F2B0296-141D-A3D4-464F-F476551CECB8}"/>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B1DB8108-F60E-2932-C620-EF6DB471C182}"/>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F30A7995-07E0-027A-0AA4-D8D8114EACA8}"/>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742072A0-876E-BF34-3903-16B99FBCAA90}"/>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48FAEA3A-CFA8-BF64-1D33-43B2B06CC83F}"/>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F359C7B6-FF04-E45E-A49D-595299B81CBA}"/>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6CE45F0-8781-5AA7-98A2-8E2521DE6216}"/>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E0307EA-0CB4-1F64-DCD4-0EE40F1FB9E4}"/>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0FEA7E58-FB74-ECFA-B394-E392BD523F87}"/>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2BF21852-2109-F8C5-A27D-3BF568908F8E}"/>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C26F367C-A0D4-FF9F-8C3D-406E48148630}"/>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E9FA3D75-771B-8454-BD4A-C701A537E10A}"/>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976CE746-EA6A-6C26-519D-74FD905B7E89}"/>
                </a:ext>
              </a:extLst>
            </p:cNvPr>
            <p:cNvGrpSpPr/>
            <p:nvPr/>
          </p:nvGrpSpPr>
          <p:grpSpPr>
            <a:xfrm>
              <a:off x="1844863" y="1010672"/>
              <a:ext cx="1216770" cy="970263"/>
              <a:chOff x="1122503" y="3368475"/>
              <a:chExt cx="1216770" cy="970263"/>
            </a:xfrm>
          </p:grpSpPr>
          <p:sp>
            <p:nvSpPr>
              <p:cNvPr id="104" name="Flowchart: Connector 103">
                <a:extLst>
                  <a:ext uri="{FF2B5EF4-FFF2-40B4-BE49-F238E27FC236}">
                    <a16:creationId xmlns:a16="http://schemas.microsoft.com/office/drawing/2014/main" id="{34FD2FAD-1EF5-A578-C5D7-995BEB452387}"/>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68E117C2-38FC-960C-50F5-1529025609A9}"/>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00BF511C-0D27-04E5-824B-A54B83661022}"/>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A084C2F1-0C60-BC7E-F3E0-539D9A71456D}"/>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729FD3E6-A37B-133B-837C-D3468FF63DCA}"/>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997170A8-8F4B-35CB-D8D3-465985F0714B}"/>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01962DB3-103A-C616-0DF5-743DC64B1004}"/>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9F32DC1A-E0F4-3A88-E34B-060ADF261874}"/>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1E222E33-31EE-66CE-B8AD-822813761D31}"/>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4A1FA7DB-EA46-82D3-36B7-558BF94FD34D}"/>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2BB7AF7F-8D6B-B60E-2B2F-4CFE0501A334}"/>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AC40D96E-DB3C-FA1A-AEE3-2A1114BB65EF}"/>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50A34CC9-C359-B060-F99D-A3C87427E5F7}"/>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F9D38453-C7FA-07E1-99A3-AF97C0507B57}"/>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C4EDF2FD-329D-A2EA-F173-2442F8E9A0AC}"/>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C11C415F-19AA-8B39-B15C-B303BCE08D99}"/>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A9DE4882-0CA9-5C8C-7415-835074D2ECC0}"/>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Flowchart: Connector 72">
              <a:extLst>
                <a:ext uri="{FF2B5EF4-FFF2-40B4-BE49-F238E27FC236}">
                  <a16:creationId xmlns:a16="http://schemas.microsoft.com/office/drawing/2014/main" id="{C2CED0F9-ABA4-2F96-44A8-F66B8E06E088}"/>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72843868-76BD-361C-F668-39FB41305048}"/>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85075162-D1E2-8A89-D9FA-C68BBD553747}"/>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E79AE693-B98B-C550-547D-B45F69B57F92}"/>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0522ABB7-2F70-5E4A-2986-D74B1493E1DA}"/>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73A69575-0458-36A1-22F0-F55CB40631DB}"/>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FE330FDD-6662-D369-7D40-871D7B0B4718}"/>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89963F59-9642-6A45-57F3-46815D9842EA}"/>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4D74AA94-0E0A-C41F-A938-0911BA9C1B6A}"/>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3B67CF75-EB04-7CDA-3571-1B6AC877E0B5}"/>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64D5333F-17D3-0CF8-538F-2A6793B33B6C}"/>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AB3756EC-0E91-0C3B-BD83-0015A1320C01}"/>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7C2D056E-AF2B-7E86-BB07-575DA19D89D0}"/>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49B7E76C-90BE-82B2-28B5-905D72753CBF}"/>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A6CB8E49-E7AA-691C-4114-0295E845FCF8}"/>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B58C4C3A-A87D-CB84-D2E6-852E74E7F76A}"/>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63058981-678C-5F29-002D-1A4BDD6A6A50}"/>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7171DF69-FDEA-4D96-7FED-DA57DA983114}"/>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678ED312-8DBE-E1D2-A143-99EAB1591695}"/>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43D0CFEB-0957-2EA3-8766-0D2D9090D5FD}"/>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1B91EDE1-F1D0-B264-A18F-269DF992E50D}"/>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96700DB2-F083-593B-3289-546A8663D2A7}"/>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956C7E91-D22D-E3D0-D96D-C26F0C433D91}"/>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3088D48E-F417-AC63-CFBD-21D2325811A4}"/>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0F37E249-3B87-FBF0-2E44-E7D7CF5F74CC}"/>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9C601B48-8848-5436-D8D8-BCF2F23D9C1B}"/>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07F01828-01D6-FF97-BF00-B4D1F64C3706}"/>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E67874CE-C968-92B1-6DFC-9B08A490E77B}"/>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DF39C2EA-4EDA-8B68-8113-1E38218E1E08}"/>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C8DDE72B-8864-2064-30F8-CA887103E103}"/>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56EC26EC-A9C5-C793-1C49-BCDC9024915A}"/>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8" name="Picture 137">
            <a:extLst>
              <a:ext uri="{FF2B5EF4-FFF2-40B4-BE49-F238E27FC236}">
                <a16:creationId xmlns:a16="http://schemas.microsoft.com/office/drawing/2014/main" id="{BE1C161C-079B-8DFD-70AC-1003C795482A}"/>
              </a:ext>
            </a:extLst>
          </p:cNvPr>
          <p:cNvPicPr>
            <a:picLocks noChangeAspect="1"/>
          </p:cNvPicPr>
          <p:nvPr/>
        </p:nvPicPr>
        <p:blipFill>
          <a:blip r:embed="rId4"/>
          <a:stretch>
            <a:fillRect/>
          </a:stretch>
        </p:blipFill>
        <p:spPr>
          <a:xfrm>
            <a:off x="186036" y="2582579"/>
            <a:ext cx="3871913" cy="3946733"/>
          </a:xfrm>
          <a:prstGeom prst="rect">
            <a:avLst/>
          </a:prstGeom>
        </p:spPr>
      </p:pic>
      <p:sp>
        <p:nvSpPr>
          <p:cNvPr id="139" name="TextBox 138">
            <a:extLst>
              <a:ext uri="{FF2B5EF4-FFF2-40B4-BE49-F238E27FC236}">
                <a16:creationId xmlns:a16="http://schemas.microsoft.com/office/drawing/2014/main" id="{3C4CB1FF-A25B-9BD5-759D-A32B4262AE19}"/>
              </a:ext>
            </a:extLst>
          </p:cNvPr>
          <p:cNvSpPr txBox="1"/>
          <p:nvPr/>
        </p:nvSpPr>
        <p:spPr>
          <a:xfrm>
            <a:off x="1298972" y="2424465"/>
            <a:ext cx="1791131" cy="369332"/>
          </a:xfrm>
          <a:prstGeom prst="rect">
            <a:avLst/>
          </a:prstGeom>
          <a:noFill/>
        </p:spPr>
        <p:txBody>
          <a:bodyPr wrap="none" rtlCol="0">
            <a:spAutoFit/>
          </a:bodyPr>
          <a:lstStyle/>
          <a:p>
            <a:r>
              <a:rPr lang="en-US" dirty="0"/>
              <a:t>RNA- seq dataset</a:t>
            </a:r>
          </a:p>
        </p:txBody>
      </p:sp>
      <p:sp>
        <p:nvSpPr>
          <p:cNvPr id="140" name="TextBox 139">
            <a:extLst>
              <a:ext uri="{FF2B5EF4-FFF2-40B4-BE49-F238E27FC236}">
                <a16:creationId xmlns:a16="http://schemas.microsoft.com/office/drawing/2014/main" id="{B4C467C2-868F-236E-874F-B00CB16D73FC}"/>
              </a:ext>
            </a:extLst>
          </p:cNvPr>
          <p:cNvSpPr txBox="1"/>
          <p:nvPr/>
        </p:nvSpPr>
        <p:spPr>
          <a:xfrm>
            <a:off x="5008965" y="2468594"/>
            <a:ext cx="3021083" cy="369332"/>
          </a:xfrm>
          <a:prstGeom prst="rect">
            <a:avLst/>
          </a:prstGeom>
          <a:noFill/>
        </p:spPr>
        <p:txBody>
          <a:bodyPr wrap="none" rtlCol="0">
            <a:spAutoFit/>
          </a:bodyPr>
          <a:lstStyle/>
          <a:p>
            <a:r>
              <a:rPr lang="en-US" dirty="0"/>
              <a:t>WGS dataset (through Kraken)</a:t>
            </a:r>
          </a:p>
        </p:txBody>
      </p:sp>
      <p:sp>
        <p:nvSpPr>
          <p:cNvPr id="141" name="TextBox 140">
            <a:extLst>
              <a:ext uri="{FF2B5EF4-FFF2-40B4-BE49-F238E27FC236}">
                <a16:creationId xmlns:a16="http://schemas.microsoft.com/office/drawing/2014/main" id="{288E9DDD-258C-B731-190D-0BE0F2B389FE}"/>
              </a:ext>
            </a:extLst>
          </p:cNvPr>
          <p:cNvSpPr txBox="1"/>
          <p:nvPr/>
        </p:nvSpPr>
        <p:spPr>
          <a:xfrm>
            <a:off x="8958075" y="4404049"/>
            <a:ext cx="2645468" cy="923330"/>
          </a:xfrm>
          <a:prstGeom prst="rect">
            <a:avLst/>
          </a:prstGeom>
          <a:noFill/>
        </p:spPr>
        <p:txBody>
          <a:bodyPr wrap="none" rtlCol="0">
            <a:spAutoFit/>
          </a:bodyPr>
          <a:lstStyle/>
          <a:p>
            <a:r>
              <a:rPr lang="en-US" dirty="0"/>
              <a:t>Independent draws across</a:t>
            </a:r>
          </a:p>
          <a:p>
            <a:r>
              <a:rPr lang="en-US" dirty="0"/>
              <a:t>samples with a constant</a:t>
            </a:r>
          </a:p>
          <a:p>
            <a:r>
              <a:rPr lang="en-US" dirty="0"/>
              <a:t>relative abundance</a:t>
            </a:r>
          </a:p>
        </p:txBody>
      </p:sp>
      <p:cxnSp>
        <p:nvCxnSpPr>
          <p:cNvPr id="143" name="Straight Connector 142">
            <a:extLst>
              <a:ext uri="{FF2B5EF4-FFF2-40B4-BE49-F238E27FC236}">
                <a16:creationId xmlns:a16="http://schemas.microsoft.com/office/drawing/2014/main" id="{CB70A205-C98F-4D52-1060-FF12F376CC5D}"/>
              </a:ext>
            </a:extLst>
          </p:cNvPr>
          <p:cNvCxnSpPr/>
          <p:nvPr/>
        </p:nvCxnSpPr>
        <p:spPr>
          <a:xfrm>
            <a:off x="7839075" y="751890"/>
            <a:ext cx="3290264" cy="3310383"/>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B0EBB156-62CA-525E-FBC7-94D3475CC1F0}"/>
              </a:ext>
            </a:extLst>
          </p:cNvPr>
          <p:cNvCxnSpPr/>
          <p:nvPr/>
        </p:nvCxnSpPr>
        <p:spPr>
          <a:xfrm flipH="1">
            <a:off x="8456311" y="667912"/>
            <a:ext cx="2934290" cy="33943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5DBAA1DD-9F92-49E8-5B3B-064FF37178AE}"/>
              </a:ext>
            </a:extLst>
          </p:cNvPr>
          <p:cNvGrpSpPr/>
          <p:nvPr/>
        </p:nvGrpSpPr>
        <p:grpSpPr>
          <a:xfrm>
            <a:off x="8912276" y="4211821"/>
            <a:ext cx="2473682" cy="1317164"/>
            <a:chOff x="7991475" y="3277188"/>
            <a:chExt cx="3551526" cy="3394361"/>
          </a:xfrm>
        </p:grpSpPr>
        <p:cxnSp>
          <p:nvCxnSpPr>
            <p:cNvPr id="146" name="Straight Connector 145">
              <a:extLst>
                <a:ext uri="{FF2B5EF4-FFF2-40B4-BE49-F238E27FC236}">
                  <a16:creationId xmlns:a16="http://schemas.microsoft.com/office/drawing/2014/main" id="{B6DD618E-A1CD-C24F-0086-2B753698A616}"/>
                </a:ext>
              </a:extLst>
            </p:cNvPr>
            <p:cNvCxnSpPr/>
            <p:nvPr/>
          </p:nvCxnSpPr>
          <p:spPr>
            <a:xfrm>
              <a:off x="7991475" y="3361166"/>
              <a:ext cx="3290264" cy="3310383"/>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48719649-D2FE-8002-D199-F24C278796AB}"/>
                </a:ext>
              </a:extLst>
            </p:cNvPr>
            <p:cNvCxnSpPr/>
            <p:nvPr/>
          </p:nvCxnSpPr>
          <p:spPr>
            <a:xfrm flipH="1">
              <a:off x="8608711" y="3277188"/>
              <a:ext cx="2934290" cy="33943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9646B15-018A-3954-16F4-D79350A19E6F}"/>
              </a:ext>
            </a:extLst>
          </p:cNvPr>
          <p:cNvSpPr/>
          <p:nvPr/>
        </p:nvSpPr>
        <p:spPr>
          <a:xfrm>
            <a:off x="1783080" y="6355080"/>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9863EB-0EA9-5639-C71F-D59951B7809F}"/>
              </a:ext>
            </a:extLst>
          </p:cNvPr>
          <p:cNvSpPr/>
          <p:nvPr/>
        </p:nvSpPr>
        <p:spPr>
          <a:xfrm>
            <a:off x="5786326" y="6337798"/>
            <a:ext cx="1159625" cy="226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D82A63D-7FA3-D916-1C86-C25260ED8A99}"/>
              </a:ext>
            </a:extLst>
          </p:cNvPr>
          <p:cNvSpPr/>
          <p:nvPr/>
        </p:nvSpPr>
        <p:spPr>
          <a:xfrm>
            <a:off x="108408" y="3975384"/>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8D96A9E-8C32-B73D-CC10-18D497759872}"/>
              </a:ext>
            </a:extLst>
          </p:cNvPr>
          <p:cNvSpPr/>
          <p:nvPr/>
        </p:nvSpPr>
        <p:spPr>
          <a:xfrm>
            <a:off x="4132721" y="4043520"/>
            <a:ext cx="240384" cy="1223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26C488F3-0631-F0B1-3229-3C5547056F79}"/>
              </a:ext>
            </a:extLst>
          </p:cNvPr>
          <p:cNvSpPr txBox="1"/>
          <p:nvPr/>
        </p:nvSpPr>
        <p:spPr>
          <a:xfrm>
            <a:off x="1068016" y="6265755"/>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4" name="TextBox 153">
            <a:extLst>
              <a:ext uri="{FF2B5EF4-FFF2-40B4-BE49-F238E27FC236}">
                <a16:creationId xmlns:a16="http://schemas.microsoft.com/office/drawing/2014/main" id="{250BAD20-D4BB-6167-3965-D5D1AEAC4835}"/>
              </a:ext>
            </a:extLst>
          </p:cNvPr>
          <p:cNvSpPr txBox="1"/>
          <p:nvPr/>
        </p:nvSpPr>
        <p:spPr>
          <a:xfrm>
            <a:off x="5424768" y="6272036"/>
            <a:ext cx="210346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Log10 (mean)</a:t>
            </a:r>
          </a:p>
        </p:txBody>
      </p:sp>
      <p:sp>
        <p:nvSpPr>
          <p:cNvPr id="156" name="TextBox 155">
            <a:extLst>
              <a:ext uri="{FF2B5EF4-FFF2-40B4-BE49-F238E27FC236}">
                <a16:creationId xmlns:a16="http://schemas.microsoft.com/office/drawing/2014/main" id="{20FDEA5E-8D96-CC12-D4E0-126C1969183B}"/>
              </a:ext>
            </a:extLst>
          </p:cNvPr>
          <p:cNvSpPr txBox="1"/>
          <p:nvPr/>
        </p:nvSpPr>
        <p:spPr>
          <a:xfrm rot="16200000">
            <a:off x="-1032643" y="4202898"/>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
        <p:nvSpPr>
          <p:cNvPr id="158" name="TextBox 157">
            <a:extLst>
              <a:ext uri="{FF2B5EF4-FFF2-40B4-BE49-F238E27FC236}">
                <a16:creationId xmlns:a16="http://schemas.microsoft.com/office/drawing/2014/main" id="{250BBFE3-BD8F-BFE3-126F-90D409FF4F60}"/>
              </a:ext>
            </a:extLst>
          </p:cNvPr>
          <p:cNvSpPr txBox="1"/>
          <p:nvPr/>
        </p:nvSpPr>
        <p:spPr>
          <a:xfrm rot="16200000">
            <a:off x="2975319" y="4185612"/>
            <a:ext cx="2497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Log10 (variance)</a:t>
            </a:r>
          </a:p>
        </p:txBody>
      </p:sp>
    </p:spTree>
    <p:extLst>
      <p:ext uri="{BB962C8B-B14F-4D97-AF65-F5344CB8AC3E}">
        <p14:creationId xmlns:p14="http://schemas.microsoft.com/office/powerpoint/2010/main" val="1842623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C2BE32-BE11-5D67-FF00-02DB5E2575D8}"/>
              </a:ext>
            </a:extLst>
          </p:cNvPr>
          <p:cNvSpPr txBox="1"/>
          <p:nvPr/>
        </p:nvSpPr>
        <p:spPr>
          <a:xfrm>
            <a:off x="858982" y="360218"/>
            <a:ext cx="1084142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Poisson processes can be surprisingly useful in describing accumulation (richness) of sequence variants</a:t>
            </a:r>
          </a:p>
        </p:txBody>
      </p:sp>
      <p:pic>
        <p:nvPicPr>
          <p:cNvPr id="6" name="Picture 5">
            <a:extLst>
              <a:ext uri="{FF2B5EF4-FFF2-40B4-BE49-F238E27FC236}">
                <a16:creationId xmlns:a16="http://schemas.microsoft.com/office/drawing/2014/main" id="{9CD1C54C-D7EC-ABB6-8918-9C1F9AFD011A}"/>
              </a:ext>
            </a:extLst>
          </p:cNvPr>
          <p:cNvPicPr>
            <a:picLocks noChangeAspect="1"/>
          </p:cNvPicPr>
          <p:nvPr/>
        </p:nvPicPr>
        <p:blipFill>
          <a:blip r:embed="rId2"/>
          <a:stretch>
            <a:fillRect/>
          </a:stretch>
        </p:blipFill>
        <p:spPr>
          <a:xfrm>
            <a:off x="591128" y="1479262"/>
            <a:ext cx="7924800" cy="1276350"/>
          </a:xfrm>
          <a:prstGeom prst="rect">
            <a:avLst/>
          </a:prstGeom>
        </p:spPr>
      </p:pic>
      <p:pic>
        <p:nvPicPr>
          <p:cNvPr id="8" name="Picture 7">
            <a:extLst>
              <a:ext uri="{FF2B5EF4-FFF2-40B4-BE49-F238E27FC236}">
                <a16:creationId xmlns:a16="http://schemas.microsoft.com/office/drawing/2014/main" id="{28C5ABEB-E699-AA7F-D35C-5B737018D8C0}"/>
              </a:ext>
            </a:extLst>
          </p:cNvPr>
          <p:cNvPicPr>
            <a:picLocks noChangeAspect="1"/>
          </p:cNvPicPr>
          <p:nvPr/>
        </p:nvPicPr>
        <p:blipFill>
          <a:blip r:embed="rId3"/>
          <a:stretch>
            <a:fillRect/>
          </a:stretch>
        </p:blipFill>
        <p:spPr>
          <a:xfrm>
            <a:off x="8696325" y="1793587"/>
            <a:ext cx="1771650" cy="647700"/>
          </a:xfrm>
          <a:prstGeom prst="rect">
            <a:avLst/>
          </a:prstGeom>
        </p:spPr>
      </p:pic>
      <p:pic>
        <p:nvPicPr>
          <p:cNvPr id="1026" name="Picture 2">
            <a:extLst>
              <a:ext uri="{FF2B5EF4-FFF2-40B4-BE49-F238E27FC236}">
                <a16:creationId xmlns:a16="http://schemas.microsoft.com/office/drawing/2014/main" id="{067D4570-9AB6-29BD-9F46-E7A6D481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275" y="3018908"/>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43042E-6AB0-34E7-CE86-FBD1E9EB9E70}"/>
              </a:ext>
            </a:extLst>
          </p:cNvPr>
          <p:cNvSpPr txBox="1"/>
          <p:nvPr/>
        </p:nvSpPr>
        <p:spPr>
          <a:xfrm>
            <a:off x="2182056" y="5228769"/>
            <a:ext cx="6096000" cy="369332"/>
          </a:xfrm>
          <a:prstGeom prst="rect">
            <a:avLst/>
          </a:prstGeom>
          <a:noFill/>
        </p:spPr>
        <p:txBody>
          <a:bodyPr wrap="square">
            <a:spAutoFit/>
          </a:bodyPr>
          <a:lstStyle/>
          <a:p>
            <a:r>
              <a:rPr lang="en-US" dirty="0"/>
              <a:t>Farnaz </a:t>
            </a:r>
            <a:r>
              <a:rPr lang="en-US" dirty="0" err="1"/>
              <a:t>Fouladi</a:t>
            </a:r>
            <a:endParaRPr lang="en-US" dirty="0"/>
          </a:p>
        </p:txBody>
      </p:sp>
      <p:sp>
        <p:nvSpPr>
          <p:cNvPr id="3" name="TextBox 2">
            <a:extLst>
              <a:ext uri="{FF2B5EF4-FFF2-40B4-BE49-F238E27FC236}">
                <a16:creationId xmlns:a16="http://schemas.microsoft.com/office/drawing/2014/main" id="{4BC45574-23BF-6DB5-0DD8-CF6CD503794B}"/>
              </a:ext>
            </a:extLst>
          </p:cNvPr>
          <p:cNvSpPr txBox="1"/>
          <p:nvPr/>
        </p:nvSpPr>
        <p:spPr>
          <a:xfrm>
            <a:off x="5130089" y="5167394"/>
            <a:ext cx="6097508" cy="369332"/>
          </a:xfrm>
          <a:prstGeom prst="rect">
            <a:avLst/>
          </a:prstGeom>
          <a:noFill/>
        </p:spPr>
        <p:txBody>
          <a:bodyPr wrap="square">
            <a:spAutoFit/>
          </a:bodyPr>
          <a:lstStyle/>
          <a:p>
            <a:r>
              <a:rPr lang="en-US" dirty="0"/>
              <a:t>Jack Young</a:t>
            </a:r>
          </a:p>
        </p:txBody>
      </p:sp>
      <p:pic>
        <p:nvPicPr>
          <p:cNvPr id="7" name="Picture 6">
            <a:extLst>
              <a:ext uri="{FF2B5EF4-FFF2-40B4-BE49-F238E27FC236}">
                <a16:creationId xmlns:a16="http://schemas.microsoft.com/office/drawing/2014/main" id="{E9C90891-DDD8-1FF3-3AC9-62DDB20EF302}"/>
              </a:ext>
            </a:extLst>
          </p:cNvPr>
          <p:cNvPicPr>
            <a:picLocks noChangeAspect="1"/>
          </p:cNvPicPr>
          <p:nvPr/>
        </p:nvPicPr>
        <p:blipFill>
          <a:blip r:embed="rId5"/>
          <a:stretch>
            <a:fillRect/>
          </a:stretch>
        </p:blipFill>
        <p:spPr>
          <a:xfrm>
            <a:off x="5048250" y="3018908"/>
            <a:ext cx="2095500" cy="2025882"/>
          </a:xfrm>
          <a:prstGeom prst="rect">
            <a:avLst/>
          </a:prstGeom>
        </p:spPr>
      </p:pic>
    </p:spTree>
    <p:extLst>
      <p:ext uri="{BB962C8B-B14F-4D97-AF65-F5344CB8AC3E}">
        <p14:creationId xmlns:p14="http://schemas.microsoft.com/office/powerpoint/2010/main" val="2388892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E22A-E4F4-5E9B-24F0-1AB888DBB87A}"/>
              </a:ext>
            </a:extLst>
          </p:cNvPr>
          <p:cNvSpPr txBox="1"/>
          <p:nvPr/>
        </p:nvSpPr>
        <p:spPr>
          <a:xfrm>
            <a:off x="905346" y="81481"/>
            <a:ext cx="6647974"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Identify all unique 16S sequences in a dataset.</a:t>
            </a:r>
          </a:p>
          <a:p>
            <a:r>
              <a:rPr lang="en-US" dirty="0">
                <a:latin typeface="Arial" panose="020B0604020202020204" pitchFamily="34" charset="0"/>
                <a:cs typeface="Arial" panose="020B0604020202020204" pitchFamily="34" charset="0"/>
              </a:rPr>
              <a:t>Sort by abundance – find children (“single mismatch”) variants	</a:t>
            </a:r>
          </a:p>
        </p:txBody>
      </p:sp>
      <p:pic>
        <p:nvPicPr>
          <p:cNvPr id="6" name="Picture 5">
            <a:extLst>
              <a:ext uri="{FF2B5EF4-FFF2-40B4-BE49-F238E27FC236}">
                <a16:creationId xmlns:a16="http://schemas.microsoft.com/office/drawing/2014/main" id="{D82A1FDA-9362-64A1-FFA8-C4526B67B163}"/>
              </a:ext>
            </a:extLst>
          </p:cNvPr>
          <p:cNvPicPr>
            <a:picLocks noChangeAspect="1"/>
          </p:cNvPicPr>
          <p:nvPr/>
        </p:nvPicPr>
        <p:blipFill>
          <a:blip r:embed="rId2"/>
          <a:stretch>
            <a:fillRect/>
          </a:stretch>
        </p:blipFill>
        <p:spPr>
          <a:xfrm>
            <a:off x="1857092" y="1083633"/>
            <a:ext cx="7391400" cy="5324475"/>
          </a:xfrm>
          <a:prstGeom prst="rect">
            <a:avLst/>
          </a:prstGeom>
        </p:spPr>
      </p:pic>
      <p:sp>
        <p:nvSpPr>
          <p:cNvPr id="8" name="TextBox 7">
            <a:extLst>
              <a:ext uri="{FF2B5EF4-FFF2-40B4-BE49-F238E27FC236}">
                <a16:creationId xmlns:a16="http://schemas.microsoft.com/office/drawing/2014/main" id="{50F65E33-A749-AE13-F8EC-DAEA88BB6D87}"/>
              </a:ext>
            </a:extLst>
          </p:cNvPr>
          <p:cNvSpPr txBox="1"/>
          <p:nvPr/>
        </p:nvSpPr>
        <p:spPr>
          <a:xfrm>
            <a:off x="7512488" y="6506774"/>
            <a:ext cx="609750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https://journals.asm.org/doi/full/10.1128/mSystems.00697-21</a:t>
            </a:r>
          </a:p>
        </p:txBody>
      </p:sp>
    </p:spTree>
    <p:extLst>
      <p:ext uri="{BB962C8B-B14F-4D97-AF65-F5344CB8AC3E}">
        <p14:creationId xmlns:p14="http://schemas.microsoft.com/office/powerpoint/2010/main" val="518002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B7F75096-A06F-5D9D-13FF-0D1EB6B480C6}"/>
              </a:ext>
            </a:extLst>
          </p:cNvPr>
          <p:cNvGraphicFramePr>
            <a:graphicFrameLocks noChangeAspect="1"/>
          </p:cNvGraphicFramePr>
          <p:nvPr/>
        </p:nvGraphicFramePr>
        <p:xfrm>
          <a:off x="1669412" y="915656"/>
          <a:ext cx="5110691" cy="5363924"/>
        </p:xfrm>
        <a:graphic>
          <a:graphicData uri="http://schemas.openxmlformats.org/presentationml/2006/ole">
            <mc:AlternateContent xmlns:mc="http://schemas.openxmlformats.org/markup-compatibility/2006">
              <mc:Choice xmlns:v="urn:schemas-microsoft-com:vml" Requires="v">
                <p:oleObj name="Bitmap Image" r:id="rId2" imgW="4229280" imgH="4438800" progId="PBrush">
                  <p:embed/>
                </p:oleObj>
              </mc:Choice>
              <mc:Fallback>
                <p:oleObj name="Bitmap Image" r:id="rId2" imgW="4229280" imgH="4438800" progId="PBrush">
                  <p:embed/>
                  <p:pic>
                    <p:nvPicPr>
                      <p:cNvPr id="4" name="Object 3">
                        <a:extLst>
                          <a:ext uri="{FF2B5EF4-FFF2-40B4-BE49-F238E27FC236}">
                            <a16:creationId xmlns:a16="http://schemas.microsoft.com/office/drawing/2014/main" id="{B7F75096-A06F-5D9D-13FF-0D1EB6B480C6}"/>
                          </a:ext>
                        </a:extLst>
                      </p:cNvPr>
                      <p:cNvPicPr/>
                      <p:nvPr/>
                    </p:nvPicPr>
                    <p:blipFill>
                      <a:blip r:embed="rId3"/>
                      <a:stretch>
                        <a:fillRect/>
                      </a:stretch>
                    </p:blipFill>
                    <p:spPr>
                      <a:xfrm>
                        <a:off x="1669412" y="915656"/>
                        <a:ext cx="5110691" cy="5363924"/>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1622AEDF-A22F-0555-1DB6-C7B336F31955}"/>
              </a:ext>
            </a:extLst>
          </p:cNvPr>
          <p:cNvGrpSpPr/>
          <p:nvPr/>
        </p:nvGrpSpPr>
        <p:grpSpPr>
          <a:xfrm>
            <a:off x="7920213" y="1920401"/>
            <a:ext cx="2998306" cy="2907910"/>
            <a:chOff x="83607" y="1010672"/>
            <a:chExt cx="3530172" cy="3423741"/>
          </a:xfrm>
        </p:grpSpPr>
        <p:sp>
          <p:nvSpPr>
            <p:cNvPr id="6" name="Freeform: Shape 5">
              <a:extLst>
                <a:ext uri="{FF2B5EF4-FFF2-40B4-BE49-F238E27FC236}">
                  <a16:creationId xmlns:a16="http://schemas.microsoft.com/office/drawing/2014/main" id="{0AF07888-78B5-4358-37FB-41F970421B98}"/>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CE543942-3F67-62E6-7CA6-077AAEB49049}"/>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DE81558E-55D6-C68F-0EEC-0C9838855B5B}"/>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FFD31DF3-B41C-29B7-FB4B-EB334A3AA457}"/>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666E29D1-B892-BCDB-3A59-AA454E496DDE}"/>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9FCE366A-9102-4F32-512D-DFEE8723E314}"/>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99DF76EA-F16E-04BA-6B4B-44215DBEEA5D}"/>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06AC0A3E-1765-4839-703C-7661436C4862}"/>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734ED438-6B6C-3F50-2F17-FA8B79F448E4}"/>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38126E7F-81D2-E5D8-2869-CDFCD631A3EF}"/>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509FA04F-D369-B794-2F60-6176980E5342}"/>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36E5DCE-4EE5-5CB4-21B6-DB9DB8EDDC67}"/>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4FAB31F8-2E28-B564-EC6A-ADA57619AC74}"/>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490E2592-E469-5E4C-1EB9-0E7595B3BA48}"/>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EB0A51EB-0829-99E3-2284-091E91A1516E}"/>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75233A0D-FC31-0D19-AAF3-2AC61D083684}"/>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FFDDD5E-6279-9CD1-E21B-8CCA2D665EE2}"/>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766CDA84-DE63-A8A1-AA8E-5D0F17125CB7}"/>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5BF5A18-E35C-9919-F282-03A3976B53DC}"/>
                </a:ext>
              </a:extLst>
            </p:cNvPr>
            <p:cNvGrpSpPr/>
            <p:nvPr/>
          </p:nvGrpSpPr>
          <p:grpSpPr>
            <a:xfrm>
              <a:off x="1705703" y="2587912"/>
              <a:ext cx="1216770" cy="970263"/>
              <a:chOff x="1122503" y="3368475"/>
              <a:chExt cx="1216770" cy="970263"/>
            </a:xfrm>
          </p:grpSpPr>
          <p:sp>
            <p:nvSpPr>
              <p:cNvPr id="118" name="Flowchart: Connector 117">
                <a:extLst>
                  <a:ext uri="{FF2B5EF4-FFF2-40B4-BE49-F238E27FC236}">
                    <a16:creationId xmlns:a16="http://schemas.microsoft.com/office/drawing/2014/main" id="{E991F07C-CD38-33D8-A965-05CB1B0D8FEB}"/>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6633C546-99E5-4B8A-E5C0-DA744BD40CC7}"/>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6F02641E-51DF-CA95-F115-D609935874B3}"/>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D4173861-C957-CC59-EBC0-36C7CBDDBCA7}"/>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7002B79F-90F5-42CA-CA59-FE2A330571C1}"/>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AA629812-8F29-88F8-D116-5E93BDD438D6}"/>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EC868762-FC22-850B-DD63-62B95F0F3104}"/>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24B70BAC-E269-358D-2D33-48913ADE5CBB}"/>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B9D09E13-9CEB-E76F-B061-8350E2759D88}"/>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C3E833F0-B276-BFC9-3EF3-3C085D593BDA}"/>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08AD020F-F915-932C-25C6-71933751965E}"/>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3B10AD64-B8E5-D9CA-3F26-941F4F47B85D}"/>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16849D79-B724-D20E-4C51-3A8B0DD754E9}"/>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ED579228-6DEC-75E1-B1D4-641100207301}"/>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0E39218A-5C63-970E-CFD5-1779B2E6DF4D}"/>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13637528-1683-8CC8-2A32-99BAE3F42C2F}"/>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D4A28EA9-1705-C9FF-ECC9-F96BAC055ED7}"/>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lowchart: Connector 24">
              <a:extLst>
                <a:ext uri="{FF2B5EF4-FFF2-40B4-BE49-F238E27FC236}">
                  <a16:creationId xmlns:a16="http://schemas.microsoft.com/office/drawing/2014/main" id="{0AE8DD63-86B2-25DC-09C3-DE26B78F9C3E}"/>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A06E8ABE-0AD0-9086-3598-8168F1E21148}"/>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C60C9ED6-45CA-F2C4-26A7-D32FFA0D3B93}"/>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90BC9105-F7E1-C68C-EB13-08B867C78CD2}"/>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964AC228-4BB3-7465-3651-6C9B706E9BD7}"/>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0AD0B456-0BCE-57F4-F7E2-EA3BD4267A89}"/>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726DA1EE-AE31-34F9-B243-6E1A382D2433}"/>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28F79BAA-824B-84A5-C1C6-0D1015433E1F}"/>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A2F30A96-9BF9-7CA4-93A4-045AFB25AA6C}"/>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8F34720D-5D4C-4792-8E06-A6E6CC0640E4}"/>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1E559A0-46D6-98A8-56BC-063B327ECDF2}"/>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42F25EE9-B86D-8254-E2DF-16C7E32412AD}"/>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B14F6AE6-2634-066B-2632-591B9EF53955}"/>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4C190D6B-0532-BE85-272F-3BD26FD8CF0B}"/>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4CC2F7E-5300-F186-EB17-D488E13082EE}"/>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303B2F3-AC34-9EA4-C2A7-366DA461045C}"/>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E8D90A4A-FC67-9ACB-67E8-39E0F53688E8}"/>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7FACC31F-B52F-8853-AFAA-B22F26A64566}"/>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00E9F8F9-EAAD-C4B7-B84E-0B1DD5029271}"/>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5B7C0ED6-1735-013C-7397-500EEE257B45}"/>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18EE2EE9-A11F-34D7-6224-E067A532EC7F}"/>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F33B5AC4-450F-8E47-5F1E-2ADBD1250CB6}"/>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5C8234A3-6255-96A6-15B5-2063DA087F85}"/>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2438FAA8-4B4B-EE6F-C3DA-A932C6332D17}"/>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43479449-48D1-3C79-D981-30E9A576B9B1}"/>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A4B90DBD-5D25-9E86-D4CA-AA5600876213}"/>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7E59EC3A-9AB8-765E-59DA-F9DEC76B644B}"/>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26B91558-DFEE-CAD6-8897-A3F63A86E0C0}"/>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848A5421-D80E-CF5F-9E32-19BAA93DE580}"/>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4C857034-A8CC-397C-E794-3D7FC2A46342}"/>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7DAC13E3-8302-A495-5259-781F21864903}"/>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D3E5FFF5-0E7B-B761-7DA8-6DF70E6DEF96}"/>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3D07DAB-1F14-48BA-B377-D2C4D63474C5}"/>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294C094A-01E9-1A3C-7238-2AF452BABA43}"/>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A8AE0DF3-A5EA-2261-420C-D91EF8A411C6}"/>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BFC1AB29-A32A-DB48-F36C-1D85A16ED548}"/>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181A22B9-C5C9-5FE4-E545-D3A752DF9F1B}"/>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09C7FDC1-C582-59A6-DF81-47BCD267B058}"/>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69E5D393-A4C6-4620-EBD5-0CD7DA940317}"/>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5913A10D-B0EC-B89E-469A-92392A50A1FC}"/>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EF7BFC64-C7B4-8B16-C688-0E878856E182}"/>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7D6BEEFD-6819-BECD-3137-002245BC4AD7}"/>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A28AA53F-1EE2-58B3-9BFA-CD64C5A0C5B1}"/>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08849C05-C9B3-92A4-7C1C-AF227CD4762C}"/>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61C93772-0299-AA9E-826E-D6AAF24CE08C}"/>
                </a:ext>
              </a:extLst>
            </p:cNvPr>
            <p:cNvGrpSpPr/>
            <p:nvPr/>
          </p:nvGrpSpPr>
          <p:grpSpPr>
            <a:xfrm>
              <a:off x="1844863" y="1010672"/>
              <a:ext cx="1216770" cy="970263"/>
              <a:chOff x="1122503" y="3368475"/>
              <a:chExt cx="1216770" cy="970263"/>
            </a:xfrm>
          </p:grpSpPr>
          <p:sp>
            <p:nvSpPr>
              <p:cNvPr id="101" name="Flowchart: Connector 100">
                <a:extLst>
                  <a:ext uri="{FF2B5EF4-FFF2-40B4-BE49-F238E27FC236}">
                    <a16:creationId xmlns:a16="http://schemas.microsoft.com/office/drawing/2014/main" id="{F493DCEB-E064-9980-34FC-7DDB7067EDF6}"/>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55F5B099-A090-05DF-7568-F67E8F6F6330}"/>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783139D5-1C2A-3F72-CD6E-50C76225F877}"/>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ED2C5688-C097-ADD3-D2D7-DE8CD9358376}"/>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993AA72C-2145-B54A-0E01-001166598D57}"/>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3BA068FD-16A3-AB04-8859-A6CD22694054}"/>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7CAA8761-788F-79A8-154C-7DA91E7B202F}"/>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3C2235D0-2770-A559-DE06-8AA8E440A761}"/>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2FC812C2-7969-9F79-D7DA-377277BA085A}"/>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0FFB3D2A-F21B-2CBA-B21D-429A4A2E4C9D}"/>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1C6737D6-BC17-FEC0-6E29-317F6613333D}"/>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A5BB8F84-99F8-B094-EFAC-D8AF392392F5}"/>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B309735C-3C05-F591-F683-998BC25D7ADA}"/>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36EC34AE-C6FE-0897-32CF-9FCD7EF03DA1}"/>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9AB70D35-4ACA-F4E4-533E-EC401963496C}"/>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DEDA0766-5C40-79BF-01FD-09981E2704F1}"/>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E8DCC869-FBA1-7163-1334-D959EA455445}"/>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lowchart: Connector 69">
              <a:extLst>
                <a:ext uri="{FF2B5EF4-FFF2-40B4-BE49-F238E27FC236}">
                  <a16:creationId xmlns:a16="http://schemas.microsoft.com/office/drawing/2014/main" id="{456329E6-4177-DC3B-F2A6-6E5E52E08976}"/>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BB135295-A2AC-5007-C8D7-AA030A1202D2}"/>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D186CBAD-4D66-8F71-910A-F1FDEAFCD43F}"/>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BEA24927-476C-7F6A-8588-1F9A9E5352E3}"/>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D8C51F44-F5F7-1B7A-E541-F516744D584F}"/>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AB505F78-9E76-FD77-433C-4AE17AA610C4}"/>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F2240D88-6AAC-8A53-F9D9-A1723A335111}"/>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25D7BFA6-8F16-4079-821B-AC208007FC08}"/>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71A4AE49-0514-C91B-5246-D73B36C53089}"/>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65BB5682-5DEE-6888-40EC-8179491D00E8}"/>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B826F895-91B3-8326-A398-A5CCD9C2D0C2}"/>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701A3FD9-D7E8-8E56-A830-59495E64722D}"/>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3DA05C82-610B-3F4B-6214-126CA67DEB17}"/>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CB746DD5-63BB-27CD-C431-FE135CF12F64}"/>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A1272700-926A-77B4-2548-FCD50EDB621C}"/>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218B3F85-C483-AA1C-BE2B-9890D01FB720}"/>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081135FB-8FE6-1C6B-DDB7-639BCAF34081}"/>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F6E4E50E-CB55-2101-4225-568F2BB8DC9A}"/>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85F4192F-428E-0414-9C22-D014F54836E8}"/>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202C29CD-B2D9-E672-EDDF-09C95B7E4BD0}"/>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EDAAD4C6-2774-8CA0-7510-E2B98984B217}"/>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36AEA573-D5DC-5C06-FB15-36DD4EBFD447}"/>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F562D046-80C5-BBFD-C2B9-BE33AB2D44B0}"/>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F1B5EF7F-D2F6-B52B-D2A5-B08E9DD7ED8F}"/>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A2216262-DDC3-ED36-2B86-F1F54B64399B}"/>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2910ADCA-CB3E-948E-4AF6-6385897B9C12}"/>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A4821FCF-2CF5-9948-383F-A1612C87FBFA}"/>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BEC32DEE-5C17-619F-451B-1537FD77CF7D}"/>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27DD94C7-08D7-027F-32F3-29EC6B0F8FFA}"/>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2B6CD473-7957-5426-84F0-EBEF97E9A0E8}"/>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16D36351-7046-67E2-45EA-D25128C921CC}"/>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extBox 135">
            <a:extLst>
              <a:ext uri="{FF2B5EF4-FFF2-40B4-BE49-F238E27FC236}">
                <a16:creationId xmlns:a16="http://schemas.microsoft.com/office/drawing/2014/main" id="{1403EDCF-DF7E-C051-7C8D-F656E32C0BFE}"/>
              </a:ext>
            </a:extLst>
          </p:cNvPr>
          <p:cNvSpPr txBox="1"/>
          <p:nvPr/>
        </p:nvSpPr>
        <p:spPr>
          <a:xfrm>
            <a:off x="686697" y="183691"/>
            <a:ext cx="10238700"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Richness is well described across datasets by a simple Poisson process with a constant error rate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023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74CEE4-6EBB-6E9A-971A-92BB11B6F7AD}"/>
              </a:ext>
            </a:extLst>
          </p:cNvPr>
          <p:cNvPicPr>
            <a:picLocks noChangeAspect="1"/>
          </p:cNvPicPr>
          <p:nvPr/>
        </p:nvPicPr>
        <p:blipFill>
          <a:blip r:embed="rId2"/>
          <a:stretch>
            <a:fillRect/>
          </a:stretch>
        </p:blipFill>
        <p:spPr>
          <a:xfrm>
            <a:off x="1508497" y="803450"/>
            <a:ext cx="6865449" cy="4738620"/>
          </a:xfrm>
          <a:prstGeom prst="rect">
            <a:avLst/>
          </a:prstGeom>
        </p:spPr>
      </p:pic>
      <p:pic>
        <p:nvPicPr>
          <p:cNvPr id="7" name="Picture 6">
            <a:extLst>
              <a:ext uri="{FF2B5EF4-FFF2-40B4-BE49-F238E27FC236}">
                <a16:creationId xmlns:a16="http://schemas.microsoft.com/office/drawing/2014/main" id="{A4329653-CFF3-5911-8AE3-FE44AA4AD0DE}"/>
              </a:ext>
            </a:extLst>
          </p:cNvPr>
          <p:cNvPicPr>
            <a:picLocks noChangeAspect="1"/>
          </p:cNvPicPr>
          <p:nvPr/>
        </p:nvPicPr>
        <p:blipFill>
          <a:blip r:embed="rId3"/>
          <a:stretch>
            <a:fillRect/>
          </a:stretch>
        </p:blipFill>
        <p:spPr>
          <a:xfrm>
            <a:off x="1387198" y="5542070"/>
            <a:ext cx="7593500" cy="1331328"/>
          </a:xfrm>
          <a:prstGeom prst="rect">
            <a:avLst/>
          </a:prstGeom>
        </p:spPr>
      </p:pic>
      <p:sp>
        <p:nvSpPr>
          <p:cNvPr id="2" name="TextBox 1">
            <a:extLst>
              <a:ext uri="{FF2B5EF4-FFF2-40B4-BE49-F238E27FC236}">
                <a16:creationId xmlns:a16="http://schemas.microsoft.com/office/drawing/2014/main" id="{EBD05081-BA17-04DF-F2E5-F59AD54A9BAC}"/>
              </a:ext>
            </a:extLst>
          </p:cNvPr>
          <p:cNvSpPr txBox="1"/>
          <p:nvPr/>
        </p:nvSpPr>
        <p:spPr>
          <a:xfrm>
            <a:off x="686697" y="183691"/>
            <a:ext cx="10238700"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Richness is well described across datasets by a simple Poisson process with a constant error rate</a:t>
            </a: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FB9FC32-708E-8E69-E095-E11CD5A88B21}"/>
              </a:ext>
            </a:extLst>
          </p:cNvPr>
          <p:cNvGrpSpPr/>
          <p:nvPr/>
        </p:nvGrpSpPr>
        <p:grpSpPr>
          <a:xfrm>
            <a:off x="8660045" y="1442419"/>
            <a:ext cx="2998306" cy="2907910"/>
            <a:chOff x="83607" y="1010672"/>
            <a:chExt cx="3530172" cy="3423741"/>
          </a:xfrm>
        </p:grpSpPr>
        <p:sp>
          <p:nvSpPr>
            <p:cNvPr id="4" name="Freeform: Shape 3">
              <a:extLst>
                <a:ext uri="{FF2B5EF4-FFF2-40B4-BE49-F238E27FC236}">
                  <a16:creationId xmlns:a16="http://schemas.microsoft.com/office/drawing/2014/main" id="{E86C9B37-F4AF-1432-EE3C-5C6819A0DAF9}"/>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28336129-1602-798D-1457-DC9AF4952E59}"/>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09FEDEDA-FA8E-757A-0BD0-FC6BE034F5CC}"/>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AEC1580B-D2D7-33A6-A126-1EE55B5DA2C9}"/>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590691B6-CD4C-4DFC-792B-A39A0F0872AA}"/>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3CC5DE93-E1BE-65B1-0184-0C4A74EB58DC}"/>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93E56A98-F735-501D-6F13-F7C040863ED1}"/>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94BEDA9-19FB-4CC3-2542-868E9C1D9099}"/>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BFB0DC7B-EA88-3F80-8102-351E998E063D}"/>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BEF51557-D301-1763-F9AF-99E680074227}"/>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098B94C4-0ECE-2F20-F293-C578E5595591}"/>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EDAD76DD-92EF-00FE-F003-30BC543C79D7}"/>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774EFA0F-336D-D96D-27DB-906B2517A382}"/>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A6ED3777-1141-7410-67C3-C9FECBC643C5}"/>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E70A36D0-7520-C58F-1CF0-04D286906C14}"/>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D67FFE31-60BF-5687-22AD-C6D61755961B}"/>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63F2EB1C-5314-7EE5-A3F3-461ADDD86059}"/>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E6A9182D-F362-4950-A3FC-3240C9C48F83}"/>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162533B-2EAA-F15F-2E1A-F905102A77B9}"/>
                </a:ext>
              </a:extLst>
            </p:cNvPr>
            <p:cNvGrpSpPr/>
            <p:nvPr/>
          </p:nvGrpSpPr>
          <p:grpSpPr>
            <a:xfrm>
              <a:off x="1705703" y="2587912"/>
              <a:ext cx="1216770" cy="970263"/>
              <a:chOff x="1122503" y="3368475"/>
              <a:chExt cx="1216770" cy="970263"/>
            </a:xfrm>
          </p:grpSpPr>
          <p:sp>
            <p:nvSpPr>
              <p:cNvPr id="118" name="Flowchart: Connector 117">
                <a:extLst>
                  <a:ext uri="{FF2B5EF4-FFF2-40B4-BE49-F238E27FC236}">
                    <a16:creationId xmlns:a16="http://schemas.microsoft.com/office/drawing/2014/main" id="{FD227B58-3CA3-2440-7997-F70E723186FA}"/>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a:extLst>
                  <a:ext uri="{FF2B5EF4-FFF2-40B4-BE49-F238E27FC236}">
                    <a16:creationId xmlns:a16="http://schemas.microsoft.com/office/drawing/2014/main" id="{9A345134-F054-87AE-0627-053873296DD0}"/>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80AB9EB9-FCF6-C4F6-0F74-2CD6212F1F69}"/>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F9B55F0D-38AF-140D-1CC3-C471F42AE2F9}"/>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9C8F352E-BCA2-AD9B-978B-BD0A51E04F21}"/>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A7510815-88E1-314A-BD7A-2E448E2D913F}"/>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F413C656-8AA3-7302-1375-2605DB0ED504}"/>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FF353444-4E4B-C010-7570-431505DDF585}"/>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8140313C-BA60-BF54-EAD0-C57F9DE2A31D}"/>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D307B234-11D5-A75F-4311-E04745D01D7C}"/>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0AD9630E-19A0-84C0-6A0A-42CA68463717}"/>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F8CD7C24-FB22-D363-A056-C1EA2CE47CC7}"/>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1733062E-89EE-1A07-8ED4-EF7ED1BEF56C}"/>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E2C08C71-91D0-3F8E-35BF-6788840017A6}"/>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5E98D386-F9C4-06B1-A626-E12E1052969A}"/>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01DA15EB-F59A-687E-28B8-D141EA4704FA}"/>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28262735-C5A5-EC46-06CE-F2E3D746FD9B}"/>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lowchart: Connector 24">
              <a:extLst>
                <a:ext uri="{FF2B5EF4-FFF2-40B4-BE49-F238E27FC236}">
                  <a16:creationId xmlns:a16="http://schemas.microsoft.com/office/drawing/2014/main" id="{124118D5-BF8E-CD61-8BA8-D05C96224A88}"/>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9715662D-DFFD-3A38-CA3C-F45E5F04A0E9}"/>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35D05EC6-F257-993B-9E4C-53F07E4E031C}"/>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27BFD3D9-A32A-CC26-8CA5-5CA08D597367}"/>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FF9A1FE0-9F80-E7FE-A30C-DB319FD7145A}"/>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1488CCF9-706C-2EBC-529A-9D3B3F15D635}"/>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D429460A-9BB9-D486-3E85-CA0B17739AF4}"/>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2EBD9CDB-4BBE-AFA5-221C-EA2FEB097A95}"/>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182D89A9-460C-5A79-3F09-A3676A48042C}"/>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6ADD9563-47D9-A919-1F84-B896ED2526A7}"/>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D7300271-7D97-B16F-31DD-D0119985F7E5}"/>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141D2837-3C63-BCD6-0D79-0E22168B527E}"/>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7C84BB01-A9B9-062A-61F2-F4B8D117ED1F}"/>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4C43AD1E-9B7A-3795-3619-EA00C854A5A0}"/>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66CEB067-0FD3-8C4E-070C-99FEEE6528AA}"/>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3B53371A-D492-C6F3-8718-78C1F1B15EC7}"/>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F6B94C24-A1EF-9A47-E4C7-1ECD14916A1B}"/>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FBB07981-0659-81E1-3FFA-948C19EF5720}"/>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A9FC1D8F-1160-28D0-523F-C76144502FAD}"/>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E72C5FD4-F505-D39D-AFE5-3D85A065246E}"/>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9E6293AE-9444-681D-A201-1E5CA867309C}"/>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A96DDCBC-B69D-DD88-3EC3-7792AC17C8C6}"/>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837453FA-A4CF-B6CA-D358-C6AC32F8973C}"/>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452025D8-68A1-1F64-A51A-80D99C86F5D4}"/>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7CA78277-FE62-D982-FAAA-0FAFC703F242}"/>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19E000D8-C4CA-D535-79AE-F8C4CE2C7667}"/>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FB4413B1-5804-B2F4-21CC-5387D8992D1B}"/>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FAB87200-C7F8-CACB-81E0-2788EDA9AE26}"/>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8E525B2C-45B7-3154-4931-E45355F59500}"/>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7C4F4BCE-9BED-9055-BDBE-7A743547143F}"/>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97332350-3479-C58F-DECD-442BF6F50F3C}"/>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694830E1-D1D0-2C72-CEEB-E9444546D08A}"/>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561FFFD3-775B-DA5B-2965-EADAB43AD50D}"/>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E06B4B68-95A2-9D78-DBA0-45888BC361DA}"/>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03395FB1-F1D0-2D81-EFBB-BBD19540B37D}"/>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3569A3B6-7952-F95C-84AF-26FB47A75836}"/>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94CD7858-EE92-E47B-C3A2-E77C6375EFC5}"/>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B99D4046-D077-4035-2D9C-D843F7CC0665}"/>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BA865FC6-E9B8-C48C-ED9F-FA3BEE1F1383}"/>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CE3A0DE7-2ED9-5980-1E1C-E02D7C3E53AE}"/>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350A4311-7638-63E2-F869-FE3F456FCB96}"/>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DEB8766C-39BE-5404-2D31-11C81463351F}"/>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77820FD8-92AD-A559-62E6-1D69B445249E}"/>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386E66A8-2C08-8D61-6215-71E3E02F2CF9}"/>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A57A98D8-67FF-78D4-A264-1911A598D7C9}"/>
                </a:ext>
              </a:extLst>
            </p:cNvPr>
            <p:cNvGrpSpPr/>
            <p:nvPr/>
          </p:nvGrpSpPr>
          <p:grpSpPr>
            <a:xfrm>
              <a:off x="1844863" y="1010672"/>
              <a:ext cx="1216770" cy="970263"/>
              <a:chOff x="1122503" y="3368475"/>
              <a:chExt cx="1216770" cy="970263"/>
            </a:xfrm>
          </p:grpSpPr>
          <p:sp>
            <p:nvSpPr>
              <p:cNvPr id="101" name="Flowchart: Connector 100">
                <a:extLst>
                  <a:ext uri="{FF2B5EF4-FFF2-40B4-BE49-F238E27FC236}">
                    <a16:creationId xmlns:a16="http://schemas.microsoft.com/office/drawing/2014/main" id="{6D3C1752-87F9-1BA8-33A1-CFA87C92F67A}"/>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a:extLst>
                  <a:ext uri="{FF2B5EF4-FFF2-40B4-BE49-F238E27FC236}">
                    <a16:creationId xmlns:a16="http://schemas.microsoft.com/office/drawing/2014/main" id="{2E773BF7-94FE-D6AE-A532-C5BF37380A12}"/>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9CB648A2-56A5-7ADB-8FB3-8E5EB20D937A}"/>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F51005F5-0B06-9699-C6ED-DD233FB67B75}"/>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F51DB4AF-B65D-8EBA-8D20-7DEECEB189D4}"/>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D1752452-49F5-3949-470F-FC56A4BFA6B5}"/>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043DC6BB-84C3-FCC7-407A-A3E1B5E27822}"/>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B2CCD2F0-4522-90E2-0D7E-7E8E83BF2239}"/>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A916AF21-9865-32E0-1AC6-0B301D2DA470}"/>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C2EE0A7A-5BC7-4060-8F1D-37EFE6244400}"/>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FD2E851C-1657-0D81-AD39-997103B64990}"/>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D5B6EC6D-ECFC-D86E-F4F7-877DBD80AD37}"/>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27834A66-E60A-3640-C28B-3D4CC269C1CC}"/>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3938AC55-7514-2E97-65F5-7AF76E5EA7EC}"/>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C6020A26-2641-7734-BF50-2841D60240DC}"/>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281D23BF-22FB-6261-CD80-E4A7E9A1BCF6}"/>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F1BB6AF1-6A8D-E0D1-9636-2C9885C03913}"/>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lowchart: Connector 69">
              <a:extLst>
                <a:ext uri="{FF2B5EF4-FFF2-40B4-BE49-F238E27FC236}">
                  <a16:creationId xmlns:a16="http://schemas.microsoft.com/office/drawing/2014/main" id="{CD2A2ABF-064A-8DE9-EFBD-5BE4B06BD2FF}"/>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BCA7A419-441A-F1EA-B2C1-3B52206E5A94}"/>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2D0559F8-8C23-92FB-4442-36C7ABE50D53}"/>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82AF1CB3-3ACA-F06E-A016-71ACEDFC0CA3}"/>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206CAA75-429E-42D3-3D7C-DF0A49BBBC00}"/>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FF809E06-FD05-4BAD-783E-3BD3AD3303D2}"/>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10635E17-72E8-A4C0-B782-F30D86C23449}"/>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780FC7B8-9110-740D-C9E4-9C40A6E68220}"/>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DDC617B8-676B-5CFA-3348-AA1422B1B884}"/>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FA064E00-4A90-B60B-82DB-8C7300500AE5}"/>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421EAC6E-FED7-F5F8-CE17-0E76D255804F}"/>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81026974-ED23-4DFB-C09C-448B3B70D0E8}"/>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8781C515-033D-58DA-60EB-F6EFD0F7C047}"/>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F431415B-3F78-4483-0383-D5EC20BA2E82}"/>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8437F218-F85C-1AFF-4286-77793C1D033B}"/>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39F3504B-9758-208A-4518-F4D9C5020953}"/>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82365F9C-53B3-512C-BA14-066E2323AC2B}"/>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674906E6-0009-BCB0-D7B9-BCB14594083D}"/>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8D521936-401D-8928-39B0-236DB190DCF2}"/>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12A15BAE-6651-BE8E-2546-447CDFE8412C}"/>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846262A8-0760-3B73-B767-E6029FAD2C87}"/>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72D5247C-9681-BFB5-B57C-5DBB9F70730A}"/>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B19B2207-AAAC-7C29-26F3-A3EFD314FEBC}"/>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605A051A-96FB-32D1-0537-50E65E60C546}"/>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6F92FDCC-3C86-0C0E-B620-E7A7037C6B4B}"/>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60CA5D89-D04F-3C88-BCFA-AE63D8DC5CAE}"/>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37B3457A-9C90-FBC5-3FD8-57CD7CF3D764}"/>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F02C59CA-5117-BEF6-B73E-9178325F2BC0}"/>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E479419E-7624-5FE2-68A7-A5A5C6482147}"/>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6D553C63-A51B-3BF9-7E12-45BF7AD8430C}"/>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3C2F7713-0B89-48DC-0765-B1D711AA7C54}"/>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197FB147-8D05-F2D8-686A-8753A391BA3F}"/>
              </a:ext>
            </a:extLst>
          </p:cNvPr>
          <p:cNvCxnSpPr/>
          <p:nvPr/>
        </p:nvCxnSpPr>
        <p:spPr>
          <a:xfrm>
            <a:off x="9034056" y="4934139"/>
            <a:ext cx="7910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EE63539-0DFE-26F1-C75C-0A6D2BB3D3CC}"/>
              </a:ext>
            </a:extLst>
          </p:cNvPr>
          <p:cNvSpPr txBox="1"/>
          <p:nvPr/>
        </p:nvSpPr>
        <p:spPr>
          <a:xfrm>
            <a:off x="9835135" y="4763579"/>
            <a:ext cx="1973874" cy="369332"/>
          </a:xfrm>
          <a:prstGeom prst="rect">
            <a:avLst/>
          </a:prstGeom>
          <a:noFill/>
        </p:spPr>
        <p:txBody>
          <a:bodyPr wrap="none" rtlCol="0">
            <a:spAutoFit/>
          </a:bodyPr>
          <a:lstStyle/>
          <a:p>
            <a:r>
              <a:rPr lang="en-US" dirty="0"/>
              <a:t>Constant error rate</a:t>
            </a:r>
          </a:p>
        </p:txBody>
      </p:sp>
      <p:cxnSp>
        <p:nvCxnSpPr>
          <p:cNvPr id="138" name="Straight Connector 137">
            <a:extLst>
              <a:ext uri="{FF2B5EF4-FFF2-40B4-BE49-F238E27FC236}">
                <a16:creationId xmlns:a16="http://schemas.microsoft.com/office/drawing/2014/main" id="{91204C97-AFFE-DA69-AE2A-71E27D289696}"/>
              </a:ext>
            </a:extLst>
          </p:cNvPr>
          <p:cNvCxnSpPr/>
          <p:nvPr/>
        </p:nvCxnSpPr>
        <p:spPr>
          <a:xfrm>
            <a:off x="9031008" y="5260275"/>
            <a:ext cx="791047"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744EFD60-A524-598D-A7D7-0FCA67854F9C}"/>
              </a:ext>
            </a:extLst>
          </p:cNvPr>
          <p:cNvSpPr txBox="1"/>
          <p:nvPr/>
        </p:nvSpPr>
        <p:spPr>
          <a:xfrm>
            <a:off x="9832087" y="5089715"/>
            <a:ext cx="1691169" cy="646331"/>
          </a:xfrm>
          <a:prstGeom prst="rect">
            <a:avLst/>
          </a:prstGeom>
          <a:noFill/>
        </p:spPr>
        <p:txBody>
          <a:bodyPr wrap="none" rtlCol="0">
            <a:spAutoFit/>
          </a:bodyPr>
          <a:lstStyle/>
          <a:p>
            <a:r>
              <a:rPr lang="en-US" dirty="0"/>
              <a:t>Best error rate</a:t>
            </a:r>
          </a:p>
          <a:p>
            <a:r>
              <a:rPr lang="en-US" dirty="0"/>
              <a:t>for that data set</a:t>
            </a:r>
          </a:p>
        </p:txBody>
      </p:sp>
    </p:spTree>
    <p:extLst>
      <p:ext uri="{BB962C8B-B14F-4D97-AF65-F5344CB8AC3E}">
        <p14:creationId xmlns:p14="http://schemas.microsoft.com/office/powerpoint/2010/main" val="3032906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51CFFE56-34CE-55D1-59BC-2041F25F69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CA4AB97A-C808-A398-4AC9-15903EC3C92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38DBA77-DC5B-4AFC-2EFA-73472DFE65F8}"/>
              </a:ext>
            </a:extLst>
          </p:cNvPr>
          <p:cNvPicPr>
            <a:picLocks noChangeAspect="1"/>
          </p:cNvPicPr>
          <p:nvPr/>
        </p:nvPicPr>
        <p:blipFill>
          <a:blip r:embed="rId2"/>
          <a:stretch>
            <a:fillRect/>
          </a:stretch>
        </p:blipFill>
        <p:spPr>
          <a:xfrm>
            <a:off x="333339" y="870853"/>
            <a:ext cx="8647938" cy="5852118"/>
          </a:xfrm>
          <a:prstGeom prst="rect">
            <a:avLst/>
          </a:prstGeom>
        </p:spPr>
      </p:pic>
      <p:sp>
        <p:nvSpPr>
          <p:cNvPr id="11" name="TextBox 10">
            <a:extLst>
              <a:ext uri="{FF2B5EF4-FFF2-40B4-BE49-F238E27FC236}">
                <a16:creationId xmlns:a16="http://schemas.microsoft.com/office/drawing/2014/main" id="{59557AD1-6B47-68E6-E4AC-CBA2005A8026}"/>
              </a:ext>
            </a:extLst>
          </p:cNvPr>
          <p:cNvSpPr txBox="1"/>
          <p:nvPr/>
        </p:nvSpPr>
        <p:spPr>
          <a:xfrm>
            <a:off x="2670772" y="244446"/>
            <a:ext cx="6301725"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Abundance (as usual) is not well fit by Poisson assumptions</a:t>
            </a:r>
          </a:p>
        </p:txBody>
      </p:sp>
      <p:grpSp>
        <p:nvGrpSpPr>
          <p:cNvPr id="140" name="Group 139">
            <a:extLst>
              <a:ext uri="{FF2B5EF4-FFF2-40B4-BE49-F238E27FC236}">
                <a16:creationId xmlns:a16="http://schemas.microsoft.com/office/drawing/2014/main" id="{E9FF8818-BBA1-FB1B-0E19-94DB1BEC185C}"/>
              </a:ext>
            </a:extLst>
          </p:cNvPr>
          <p:cNvGrpSpPr/>
          <p:nvPr/>
        </p:nvGrpSpPr>
        <p:grpSpPr>
          <a:xfrm>
            <a:off x="9192897" y="1627580"/>
            <a:ext cx="2720018" cy="2591335"/>
            <a:chOff x="8701743" y="1410297"/>
            <a:chExt cx="3593761" cy="3423741"/>
          </a:xfrm>
        </p:grpSpPr>
        <p:grpSp>
          <p:nvGrpSpPr>
            <p:cNvPr id="2" name="Group 1">
              <a:extLst>
                <a:ext uri="{FF2B5EF4-FFF2-40B4-BE49-F238E27FC236}">
                  <a16:creationId xmlns:a16="http://schemas.microsoft.com/office/drawing/2014/main" id="{ADD33660-7316-BD31-A31B-E639EFD476DC}"/>
                </a:ext>
              </a:extLst>
            </p:cNvPr>
            <p:cNvGrpSpPr/>
            <p:nvPr/>
          </p:nvGrpSpPr>
          <p:grpSpPr>
            <a:xfrm>
              <a:off x="8765332" y="1410297"/>
              <a:ext cx="3530172" cy="3423741"/>
              <a:chOff x="83607" y="1010672"/>
              <a:chExt cx="3530172" cy="3423741"/>
            </a:xfrm>
          </p:grpSpPr>
          <p:sp>
            <p:nvSpPr>
              <p:cNvPr id="3" name="Freeform: Shape 2">
                <a:extLst>
                  <a:ext uri="{FF2B5EF4-FFF2-40B4-BE49-F238E27FC236}">
                    <a16:creationId xmlns:a16="http://schemas.microsoft.com/office/drawing/2014/main" id="{3F0201BB-1FC7-4623-7FA1-A06537AE61C5}"/>
                  </a:ext>
                </a:extLst>
              </p:cNvPr>
              <p:cNvSpPr/>
              <p:nvPr/>
            </p:nvSpPr>
            <p:spPr>
              <a:xfrm rot="16713250">
                <a:off x="392868" y="1213503"/>
                <a:ext cx="2911649" cy="3530172"/>
              </a:xfrm>
              <a:custGeom>
                <a:avLst/>
                <a:gdLst>
                  <a:gd name="connsiteX0" fmla="*/ 2137255 w 2911649"/>
                  <a:gd name="connsiteY0" fmla="*/ 0 h 3530172"/>
                  <a:gd name="connsiteX1" fmla="*/ 3655 w 2911649"/>
                  <a:gd name="connsiteY1" fmla="*/ 1902691 h 3530172"/>
                  <a:gd name="connsiteX2" fmla="*/ 2589837 w 2911649"/>
                  <a:gd name="connsiteY2" fmla="*/ 3352800 h 3530172"/>
                  <a:gd name="connsiteX3" fmla="*/ 2783801 w 2911649"/>
                  <a:gd name="connsiteY3" fmla="*/ 3454400 h 3530172"/>
                </a:gdLst>
                <a:ahLst/>
                <a:cxnLst>
                  <a:cxn ang="0">
                    <a:pos x="connsiteX0" y="connsiteY0"/>
                  </a:cxn>
                  <a:cxn ang="0">
                    <a:pos x="connsiteX1" y="connsiteY1"/>
                  </a:cxn>
                  <a:cxn ang="0">
                    <a:pos x="connsiteX2" y="connsiteY2"/>
                  </a:cxn>
                  <a:cxn ang="0">
                    <a:pos x="connsiteX3" y="connsiteY3"/>
                  </a:cxn>
                </a:cxnLst>
                <a:rect l="l" t="t" r="r" b="b"/>
                <a:pathLst>
                  <a:path w="2911649" h="3530172">
                    <a:moveTo>
                      <a:pt x="2137255" y="0"/>
                    </a:moveTo>
                    <a:cubicBezTo>
                      <a:pt x="1032740" y="671945"/>
                      <a:pt x="-71775" y="1343891"/>
                      <a:pt x="3655" y="1902691"/>
                    </a:cubicBezTo>
                    <a:cubicBezTo>
                      <a:pt x="79085" y="2461491"/>
                      <a:pt x="2126479" y="3094182"/>
                      <a:pt x="2589837" y="3352800"/>
                    </a:cubicBezTo>
                    <a:cubicBezTo>
                      <a:pt x="3053195" y="3611418"/>
                      <a:pt x="2918498" y="3532909"/>
                      <a:pt x="2783801" y="3454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3A3A3176-F297-4899-CDD8-127F16FF9FEC}"/>
                  </a:ext>
                </a:extLst>
              </p:cNvPr>
              <p:cNvSpPr/>
              <p:nvPr/>
            </p:nvSpPr>
            <p:spPr>
              <a:xfrm>
                <a:off x="307570" y="19097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E5E61C14-CCE1-13BA-0CFC-3EE085BED6C6}"/>
                  </a:ext>
                </a:extLst>
              </p:cNvPr>
              <p:cNvSpPr/>
              <p:nvPr/>
            </p:nvSpPr>
            <p:spPr>
              <a:xfrm>
                <a:off x="1226035"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FB8B511-DC33-00A6-B29F-705E90AE92D7}"/>
                  </a:ext>
                </a:extLst>
              </p:cNvPr>
              <p:cNvSpPr/>
              <p:nvPr/>
            </p:nvSpPr>
            <p:spPr>
              <a:xfrm>
                <a:off x="965332" y="19917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BE6862F2-6EA2-ACE2-C6EF-7E75C792BF6C}"/>
                  </a:ext>
                </a:extLst>
              </p:cNvPr>
              <p:cNvSpPr/>
              <p:nvPr/>
            </p:nvSpPr>
            <p:spPr>
              <a:xfrm>
                <a:off x="700626" y="19760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3DFB961E-3CC9-459D-1B1B-801BE68F18A9}"/>
                  </a:ext>
                </a:extLst>
              </p:cNvPr>
              <p:cNvSpPr/>
              <p:nvPr/>
            </p:nvSpPr>
            <p:spPr>
              <a:xfrm>
                <a:off x="439923" y="20621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E850C754-00A2-DE3C-136D-A6BB2688CC14}"/>
                  </a:ext>
                </a:extLst>
              </p:cNvPr>
              <p:cNvSpPr/>
              <p:nvPr/>
            </p:nvSpPr>
            <p:spPr>
              <a:xfrm>
                <a:off x="610092" y="22145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1BA7B723-E83B-48C0-D1A7-1BE02B96FDA9}"/>
                  </a:ext>
                </a:extLst>
              </p:cNvPr>
              <p:cNvSpPr/>
              <p:nvPr/>
            </p:nvSpPr>
            <p:spPr>
              <a:xfrm>
                <a:off x="853026" y="22166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81802B7-6C27-4852-FBD0-3DCB318DD408}"/>
                  </a:ext>
                </a:extLst>
              </p:cNvPr>
              <p:cNvSpPr/>
              <p:nvPr/>
            </p:nvSpPr>
            <p:spPr>
              <a:xfrm>
                <a:off x="497294" y="18849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66C6F316-8319-AAC4-3670-84A4B6DA84FB}"/>
                  </a:ext>
                </a:extLst>
              </p:cNvPr>
              <p:cNvSpPr/>
              <p:nvPr/>
            </p:nvSpPr>
            <p:spPr>
              <a:xfrm>
                <a:off x="711899" y="17542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9336164A-A127-881A-74F8-1975CC3E34DC}"/>
                  </a:ext>
                </a:extLst>
              </p:cNvPr>
              <p:cNvSpPr/>
              <p:nvPr/>
            </p:nvSpPr>
            <p:spPr>
              <a:xfrm>
                <a:off x="963823" y="178227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D1B9E2AE-8BB3-7E5D-F621-1AB478DB4A6D}"/>
                  </a:ext>
                </a:extLst>
              </p:cNvPr>
              <p:cNvSpPr/>
              <p:nvPr/>
            </p:nvSpPr>
            <p:spPr>
              <a:xfrm>
                <a:off x="450639" y="1670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64DAE439-29B2-FBCE-BC1F-E20625E977BB}"/>
                  </a:ext>
                </a:extLst>
              </p:cNvPr>
              <p:cNvSpPr/>
              <p:nvPr/>
            </p:nvSpPr>
            <p:spPr>
              <a:xfrm>
                <a:off x="1262403" y="17636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27894836-67DF-0F0E-8601-96C1A37A4539}"/>
                  </a:ext>
                </a:extLst>
              </p:cNvPr>
              <p:cNvSpPr/>
              <p:nvPr/>
            </p:nvSpPr>
            <p:spPr>
              <a:xfrm>
                <a:off x="226702" y="167964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EFCB00F-E55F-7EDC-312D-9FBB1D7209E9}"/>
                  </a:ext>
                </a:extLst>
              </p:cNvPr>
              <p:cNvSpPr/>
              <p:nvPr/>
            </p:nvSpPr>
            <p:spPr>
              <a:xfrm>
                <a:off x="637254" y="151169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B2620436-D012-0347-3401-E0B441434011}"/>
                  </a:ext>
                </a:extLst>
              </p:cNvPr>
              <p:cNvSpPr/>
              <p:nvPr/>
            </p:nvSpPr>
            <p:spPr>
              <a:xfrm>
                <a:off x="375994" y="141838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452CE750-7059-EE48-22B8-00BC9A0AA383}"/>
                  </a:ext>
                </a:extLst>
              </p:cNvPr>
              <p:cNvSpPr/>
              <p:nvPr/>
            </p:nvSpPr>
            <p:spPr>
              <a:xfrm>
                <a:off x="1057127" y="215550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BAAF6B91-3B32-F84E-F3B1-1359B09FFBEC}"/>
                  </a:ext>
                </a:extLst>
              </p:cNvPr>
              <p:cNvSpPr/>
              <p:nvPr/>
            </p:nvSpPr>
            <p:spPr>
              <a:xfrm>
                <a:off x="889182" y="150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594325A-A800-5F17-10EF-6154D947C57F}"/>
                  </a:ext>
                </a:extLst>
              </p:cNvPr>
              <p:cNvGrpSpPr/>
              <p:nvPr/>
            </p:nvGrpSpPr>
            <p:grpSpPr>
              <a:xfrm>
                <a:off x="1705703" y="2587912"/>
                <a:ext cx="1216770" cy="970263"/>
                <a:chOff x="1122503" y="3368475"/>
                <a:chExt cx="1216770" cy="970263"/>
              </a:xfrm>
            </p:grpSpPr>
            <p:sp>
              <p:nvSpPr>
                <p:cNvPr id="119" name="Flowchart: Connector 118">
                  <a:extLst>
                    <a:ext uri="{FF2B5EF4-FFF2-40B4-BE49-F238E27FC236}">
                      <a16:creationId xmlns:a16="http://schemas.microsoft.com/office/drawing/2014/main" id="{56561F57-4CFA-F376-ECA8-373DCF5DE0A0}"/>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a:extLst>
                    <a:ext uri="{FF2B5EF4-FFF2-40B4-BE49-F238E27FC236}">
                      <a16:creationId xmlns:a16="http://schemas.microsoft.com/office/drawing/2014/main" id="{1C3BD076-6514-FFB5-D6AE-89C14128498C}"/>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a:extLst>
                    <a:ext uri="{FF2B5EF4-FFF2-40B4-BE49-F238E27FC236}">
                      <a16:creationId xmlns:a16="http://schemas.microsoft.com/office/drawing/2014/main" id="{96355D0F-0117-9614-8C68-68D682CFD80D}"/>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a:extLst>
                    <a:ext uri="{FF2B5EF4-FFF2-40B4-BE49-F238E27FC236}">
                      <a16:creationId xmlns:a16="http://schemas.microsoft.com/office/drawing/2014/main" id="{BED0BF0C-FC1F-64C8-46FC-3FC1E90973C9}"/>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a:extLst>
                    <a:ext uri="{FF2B5EF4-FFF2-40B4-BE49-F238E27FC236}">
                      <a16:creationId xmlns:a16="http://schemas.microsoft.com/office/drawing/2014/main" id="{E879FB87-7361-5B60-4DBB-3B9B2EA59D3A}"/>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a:extLst>
                    <a:ext uri="{FF2B5EF4-FFF2-40B4-BE49-F238E27FC236}">
                      <a16:creationId xmlns:a16="http://schemas.microsoft.com/office/drawing/2014/main" id="{94673E3A-0FD5-9B31-21CB-729CF09A528B}"/>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a:extLst>
                    <a:ext uri="{FF2B5EF4-FFF2-40B4-BE49-F238E27FC236}">
                      <a16:creationId xmlns:a16="http://schemas.microsoft.com/office/drawing/2014/main" id="{FBB000B8-7D81-91CD-5A89-14D6834FB1E4}"/>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a:extLst>
                    <a:ext uri="{FF2B5EF4-FFF2-40B4-BE49-F238E27FC236}">
                      <a16:creationId xmlns:a16="http://schemas.microsoft.com/office/drawing/2014/main" id="{8AD47B62-4B84-4CD3-D9B0-22486FD7B0F0}"/>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a:extLst>
                    <a:ext uri="{FF2B5EF4-FFF2-40B4-BE49-F238E27FC236}">
                      <a16:creationId xmlns:a16="http://schemas.microsoft.com/office/drawing/2014/main" id="{C91F9775-BB21-9C16-2D5D-7548C4DBC5E1}"/>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a:extLst>
                    <a:ext uri="{FF2B5EF4-FFF2-40B4-BE49-F238E27FC236}">
                      <a16:creationId xmlns:a16="http://schemas.microsoft.com/office/drawing/2014/main" id="{17F77753-4A30-FF31-6D6C-E037BD6AA2EE}"/>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a:extLst>
                    <a:ext uri="{FF2B5EF4-FFF2-40B4-BE49-F238E27FC236}">
                      <a16:creationId xmlns:a16="http://schemas.microsoft.com/office/drawing/2014/main" id="{05542D42-FF42-A76B-A39D-63D927CB732B}"/>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a:extLst>
                    <a:ext uri="{FF2B5EF4-FFF2-40B4-BE49-F238E27FC236}">
                      <a16:creationId xmlns:a16="http://schemas.microsoft.com/office/drawing/2014/main" id="{E88215AF-8702-FFFB-36F1-7895FFB4CD80}"/>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a:extLst>
                    <a:ext uri="{FF2B5EF4-FFF2-40B4-BE49-F238E27FC236}">
                      <a16:creationId xmlns:a16="http://schemas.microsoft.com/office/drawing/2014/main" id="{C1EA0B24-51D6-4791-2F33-E78470A4E82E}"/>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a:extLst>
                    <a:ext uri="{FF2B5EF4-FFF2-40B4-BE49-F238E27FC236}">
                      <a16:creationId xmlns:a16="http://schemas.microsoft.com/office/drawing/2014/main" id="{48F8659A-7D88-81CD-EB78-0AC5AE0E9A9E}"/>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a:extLst>
                    <a:ext uri="{FF2B5EF4-FFF2-40B4-BE49-F238E27FC236}">
                      <a16:creationId xmlns:a16="http://schemas.microsoft.com/office/drawing/2014/main" id="{1F2620F7-C622-D7AD-62B7-8F17D45411CB}"/>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a:extLst>
                    <a:ext uri="{FF2B5EF4-FFF2-40B4-BE49-F238E27FC236}">
                      <a16:creationId xmlns:a16="http://schemas.microsoft.com/office/drawing/2014/main" id="{4DA710DF-EB24-6853-C4B7-57D3222D6BDB}"/>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a:extLst>
                    <a:ext uri="{FF2B5EF4-FFF2-40B4-BE49-F238E27FC236}">
                      <a16:creationId xmlns:a16="http://schemas.microsoft.com/office/drawing/2014/main" id="{9D2D01D5-B91F-491C-3F10-31B890F63824}"/>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Connector 25">
                <a:extLst>
                  <a:ext uri="{FF2B5EF4-FFF2-40B4-BE49-F238E27FC236}">
                    <a16:creationId xmlns:a16="http://schemas.microsoft.com/office/drawing/2014/main" id="{C70D0800-0050-2A0D-40C9-BEF7431BBC03}"/>
                  </a:ext>
                </a:extLst>
              </p:cNvPr>
              <p:cNvSpPr/>
              <p:nvPr/>
            </p:nvSpPr>
            <p:spPr>
              <a:xfrm>
                <a:off x="629822" y="28563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579501FD-25B5-9CD9-7DC9-A11D62633F97}"/>
                  </a:ext>
                </a:extLst>
              </p:cNvPr>
              <p:cNvSpPr/>
              <p:nvPr/>
            </p:nvSpPr>
            <p:spPr>
              <a:xfrm>
                <a:off x="1548287"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604AC318-3DBB-AB29-7138-B64CFA924949}"/>
                  </a:ext>
                </a:extLst>
              </p:cNvPr>
              <p:cNvSpPr/>
              <p:nvPr/>
            </p:nvSpPr>
            <p:spPr>
              <a:xfrm>
                <a:off x="1287584" y="293830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12970D36-FBDB-9D5F-583F-625C6C423B91}"/>
                  </a:ext>
                </a:extLst>
              </p:cNvPr>
              <p:cNvSpPr/>
              <p:nvPr/>
            </p:nvSpPr>
            <p:spPr>
              <a:xfrm>
                <a:off x="1022878" y="292266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62F58DD4-C20C-DF89-460A-0043FD8152EC}"/>
                  </a:ext>
                </a:extLst>
              </p:cNvPr>
              <p:cNvSpPr/>
              <p:nvPr/>
            </p:nvSpPr>
            <p:spPr>
              <a:xfrm>
                <a:off x="762175" y="30086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20209217-FC12-C43E-FADD-2C0C56FAF2CA}"/>
                  </a:ext>
                </a:extLst>
              </p:cNvPr>
              <p:cNvSpPr/>
              <p:nvPr/>
            </p:nvSpPr>
            <p:spPr>
              <a:xfrm>
                <a:off x="932344" y="316107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23BF4301-FDE9-D9E9-CD5E-E0C21B722B8F}"/>
                  </a:ext>
                </a:extLst>
              </p:cNvPr>
              <p:cNvSpPr/>
              <p:nvPr/>
            </p:nvSpPr>
            <p:spPr>
              <a:xfrm>
                <a:off x="1175278" y="316319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E2593AB1-B56C-48F3-E522-07D3AB726A98}"/>
                  </a:ext>
                </a:extLst>
              </p:cNvPr>
              <p:cNvSpPr/>
              <p:nvPr/>
            </p:nvSpPr>
            <p:spPr>
              <a:xfrm>
                <a:off x="819546" y="2831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8E11BC2D-878E-3886-67E7-37227194FCFF}"/>
                  </a:ext>
                </a:extLst>
              </p:cNvPr>
              <p:cNvSpPr/>
              <p:nvPr/>
            </p:nvSpPr>
            <p:spPr>
              <a:xfrm>
                <a:off x="1034151" y="27008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3B64ACD1-971B-9F03-BA33-17BD8294B66E}"/>
                  </a:ext>
                </a:extLst>
              </p:cNvPr>
              <p:cNvSpPr/>
              <p:nvPr/>
            </p:nvSpPr>
            <p:spPr>
              <a:xfrm>
                <a:off x="1286075" y="27288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7ED55A84-14A9-2A7A-2B4A-C3427853EEAE}"/>
                  </a:ext>
                </a:extLst>
              </p:cNvPr>
              <p:cNvSpPr/>
              <p:nvPr/>
            </p:nvSpPr>
            <p:spPr>
              <a:xfrm>
                <a:off x="772891" y="26168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a:extLst>
                  <a:ext uri="{FF2B5EF4-FFF2-40B4-BE49-F238E27FC236}">
                    <a16:creationId xmlns:a16="http://schemas.microsoft.com/office/drawing/2014/main" id="{ABA213F8-657D-4AFF-7153-593CCDCE6FB7}"/>
                  </a:ext>
                </a:extLst>
              </p:cNvPr>
              <p:cNvSpPr/>
              <p:nvPr/>
            </p:nvSpPr>
            <p:spPr>
              <a:xfrm>
                <a:off x="1584655" y="271018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76BC7B69-C300-D4D2-8261-38A05CB12E21}"/>
                  </a:ext>
                </a:extLst>
              </p:cNvPr>
              <p:cNvSpPr/>
              <p:nvPr/>
            </p:nvSpPr>
            <p:spPr>
              <a:xfrm>
                <a:off x="548954" y="2626207"/>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2B735F0E-D402-014D-EE49-72207AFB0C9C}"/>
                  </a:ext>
                </a:extLst>
              </p:cNvPr>
              <p:cNvSpPr/>
              <p:nvPr/>
            </p:nvSpPr>
            <p:spPr>
              <a:xfrm>
                <a:off x="959506" y="245825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15423CB1-FF42-70A4-446D-A9748EDEC4B5}"/>
                  </a:ext>
                </a:extLst>
              </p:cNvPr>
              <p:cNvSpPr/>
              <p:nvPr/>
            </p:nvSpPr>
            <p:spPr>
              <a:xfrm>
                <a:off x="698246" y="236495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F8DA8627-9C4F-FE41-8D21-0269D5297824}"/>
                  </a:ext>
                </a:extLst>
              </p:cNvPr>
              <p:cNvSpPr/>
              <p:nvPr/>
            </p:nvSpPr>
            <p:spPr>
              <a:xfrm>
                <a:off x="1379379" y="31020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a:extLst>
                  <a:ext uri="{FF2B5EF4-FFF2-40B4-BE49-F238E27FC236}">
                    <a16:creationId xmlns:a16="http://schemas.microsoft.com/office/drawing/2014/main" id="{692EC137-D03E-9228-2EF3-FBC3A1B55D92}"/>
                  </a:ext>
                </a:extLst>
              </p:cNvPr>
              <p:cNvSpPr/>
              <p:nvPr/>
            </p:nvSpPr>
            <p:spPr>
              <a:xfrm>
                <a:off x="1211434" y="2448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1F8A9B63-DF25-4B1C-8FE0-21626799DF15}"/>
                  </a:ext>
                </a:extLst>
              </p:cNvPr>
              <p:cNvSpPr/>
              <p:nvPr/>
            </p:nvSpPr>
            <p:spPr>
              <a:xfrm>
                <a:off x="2119348" y="2201752"/>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a:extLst>
                  <a:ext uri="{FF2B5EF4-FFF2-40B4-BE49-F238E27FC236}">
                    <a16:creationId xmlns:a16="http://schemas.microsoft.com/office/drawing/2014/main" id="{DA7668F8-5178-113A-6302-D93DD004F793}"/>
                  </a:ext>
                </a:extLst>
              </p:cNvPr>
              <p:cNvSpPr/>
              <p:nvPr/>
            </p:nvSpPr>
            <p:spPr>
              <a:xfrm>
                <a:off x="1858645" y="22173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a:extLst>
                  <a:ext uri="{FF2B5EF4-FFF2-40B4-BE49-F238E27FC236}">
                    <a16:creationId xmlns:a16="http://schemas.microsoft.com/office/drawing/2014/main" id="{D25631B0-6A6F-AC93-3222-6DFC1048E7B3}"/>
                  </a:ext>
                </a:extLst>
              </p:cNvPr>
              <p:cNvSpPr/>
              <p:nvPr/>
            </p:nvSpPr>
            <p:spPr>
              <a:xfrm>
                <a:off x="1593939" y="220175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D07B42FD-B13A-04BC-1200-A4DFFD7A97EA}"/>
                  </a:ext>
                </a:extLst>
              </p:cNvPr>
              <p:cNvSpPr/>
              <p:nvPr/>
            </p:nvSpPr>
            <p:spPr>
              <a:xfrm>
                <a:off x="1333236" y="22877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9C1DBB17-7EB2-9BB5-61B6-4F1C6B9C14B2}"/>
                  </a:ext>
                </a:extLst>
              </p:cNvPr>
              <p:cNvSpPr/>
              <p:nvPr/>
            </p:nvSpPr>
            <p:spPr>
              <a:xfrm>
                <a:off x="1503405" y="244016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9908643B-D712-ED0E-C9AC-AB4F1943B13D}"/>
                  </a:ext>
                </a:extLst>
              </p:cNvPr>
              <p:cNvSpPr/>
              <p:nvPr/>
            </p:nvSpPr>
            <p:spPr>
              <a:xfrm>
                <a:off x="1746339" y="24422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a:extLst>
                  <a:ext uri="{FF2B5EF4-FFF2-40B4-BE49-F238E27FC236}">
                    <a16:creationId xmlns:a16="http://schemas.microsoft.com/office/drawing/2014/main" id="{3BC42798-F5D5-F96E-17C5-0851873AE508}"/>
                  </a:ext>
                </a:extLst>
              </p:cNvPr>
              <p:cNvSpPr/>
              <p:nvPr/>
            </p:nvSpPr>
            <p:spPr>
              <a:xfrm>
                <a:off x="1390607" y="211056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a:extLst>
                  <a:ext uri="{FF2B5EF4-FFF2-40B4-BE49-F238E27FC236}">
                    <a16:creationId xmlns:a16="http://schemas.microsoft.com/office/drawing/2014/main" id="{F10C3913-0069-4577-8885-DDA930CE2AFE}"/>
                  </a:ext>
                </a:extLst>
              </p:cNvPr>
              <p:cNvSpPr/>
              <p:nvPr/>
            </p:nvSpPr>
            <p:spPr>
              <a:xfrm>
                <a:off x="1605212" y="197994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a:extLst>
                  <a:ext uri="{FF2B5EF4-FFF2-40B4-BE49-F238E27FC236}">
                    <a16:creationId xmlns:a16="http://schemas.microsoft.com/office/drawing/2014/main" id="{BA623A73-0B5C-6643-8CF2-B2CB2D675419}"/>
                  </a:ext>
                </a:extLst>
              </p:cNvPr>
              <p:cNvSpPr/>
              <p:nvPr/>
            </p:nvSpPr>
            <p:spPr>
              <a:xfrm>
                <a:off x="1857136" y="200792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5D54F34D-20FA-45CD-E75C-877204D3DDC3}"/>
                  </a:ext>
                </a:extLst>
              </p:cNvPr>
              <p:cNvSpPr/>
              <p:nvPr/>
            </p:nvSpPr>
            <p:spPr>
              <a:xfrm>
                <a:off x="2155716" y="198927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27296984-A088-DE03-7757-264E419F50B9}"/>
                  </a:ext>
                </a:extLst>
              </p:cNvPr>
              <p:cNvSpPr/>
              <p:nvPr/>
            </p:nvSpPr>
            <p:spPr>
              <a:xfrm>
                <a:off x="1530567" y="17373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D56221CC-30FE-1B2B-471A-BCABF9ADDE65}"/>
                  </a:ext>
                </a:extLst>
              </p:cNvPr>
              <p:cNvSpPr/>
              <p:nvPr/>
            </p:nvSpPr>
            <p:spPr>
              <a:xfrm>
                <a:off x="1950440" y="238115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E575B89C-350B-A0F4-9C63-1E48243B3E7B}"/>
                  </a:ext>
                </a:extLst>
              </p:cNvPr>
              <p:cNvSpPr/>
              <p:nvPr/>
            </p:nvSpPr>
            <p:spPr>
              <a:xfrm>
                <a:off x="1782495" y="17280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E3909B92-AAF7-3394-7200-4FBA444D012F}"/>
                  </a:ext>
                </a:extLst>
              </p:cNvPr>
              <p:cNvSpPr/>
              <p:nvPr/>
            </p:nvSpPr>
            <p:spPr>
              <a:xfrm>
                <a:off x="2374406" y="24824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4E55169E-6030-FD02-1B05-1D5BAFD34479}"/>
                  </a:ext>
                </a:extLst>
              </p:cNvPr>
              <p:cNvSpPr/>
              <p:nvPr/>
            </p:nvSpPr>
            <p:spPr>
              <a:xfrm>
                <a:off x="3032168" y="256442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A9A21FCD-663B-B66D-589E-0FC4F80D1630}"/>
                  </a:ext>
                </a:extLst>
              </p:cNvPr>
              <p:cNvSpPr/>
              <p:nvPr/>
            </p:nvSpPr>
            <p:spPr>
              <a:xfrm>
                <a:off x="2767462" y="25487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DF6EF5C2-1E42-1E13-53B5-7EDF5F3B7D8F}"/>
                  </a:ext>
                </a:extLst>
              </p:cNvPr>
              <p:cNvSpPr/>
              <p:nvPr/>
            </p:nvSpPr>
            <p:spPr>
              <a:xfrm>
                <a:off x="2516088" y="27934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E4D9DE11-1CA2-CB4D-BC56-109D0B706A39}"/>
                  </a:ext>
                </a:extLst>
              </p:cNvPr>
              <p:cNvSpPr/>
              <p:nvPr/>
            </p:nvSpPr>
            <p:spPr>
              <a:xfrm>
                <a:off x="2686259" y="275919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F9569CAB-6E98-1419-89E7-ADDC8E2A2AFE}"/>
                  </a:ext>
                </a:extLst>
              </p:cNvPr>
              <p:cNvSpPr/>
              <p:nvPr/>
            </p:nvSpPr>
            <p:spPr>
              <a:xfrm>
                <a:off x="2919862" y="278931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0E78F342-2074-59B2-8D58-A76358EBFB3F}"/>
                  </a:ext>
                </a:extLst>
              </p:cNvPr>
              <p:cNvSpPr/>
              <p:nvPr/>
            </p:nvSpPr>
            <p:spPr>
              <a:xfrm>
                <a:off x="2564130" y="2457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84B93C52-090C-2026-8B4B-05EFD04C2D5C}"/>
                  </a:ext>
                </a:extLst>
              </p:cNvPr>
              <p:cNvSpPr/>
              <p:nvPr/>
            </p:nvSpPr>
            <p:spPr>
              <a:xfrm>
                <a:off x="2778735" y="23269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B7F34351-2C36-035D-9E9B-0C0F26E0FF8C}"/>
                  </a:ext>
                </a:extLst>
              </p:cNvPr>
              <p:cNvSpPr/>
              <p:nvPr/>
            </p:nvSpPr>
            <p:spPr>
              <a:xfrm>
                <a:off x="3030659" y="235495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C2055049-EECC-2973-5DEE-15AE2973F49B}"/>
                  </a:ext>
                </a:extLst>
              </p:cNvPr>
              <p:cNvSpPr/>
              <p:nvPr/>
            </p:nvSpPr>
            <p:spPr>
              <a:xfrm>
                <a:off x="2517475" y="22429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CC24FB32-573B-74D8-7559-BA3950A91684}"/>
                  </a:ext>
                </a:extLst>
              </p:cNvPr>
              <p:cNvSpPr/>
              <p:nvPr/>
            </p:nvSpPr>
            <p:spPr>
              <a:xfrm>
                <a:off x="2293538" y="22523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081035F8-A636-7405-CAAD-5A3596685371}"/>
                  </a:ext>
                </a:extLst>
              </p:cNvPr>
              <p:cNvSpPr/>
              <p:nvPr/>
            </p:nvSpPr>
            <p:spPr>
              <a:xfrm>
                <a:off x="2704090" y="20843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a:extLst>
                  <a:ext uri="{FF2B5EF4-FFF2-40B4-BE49-F238E27FC236}">
                    <a16:creationId xmlns:a16="http://schemas.microsoft.com/office/drawing/2014/main" id="{CC97B41B-4100-A811-ABCC-47E062CF0EA7}"/>
                  </a:ext>
                </a:extLst>
              </p:cNvPr>
              <p:cNvSpPr/>
              <p:nvPr/>
            </p:nvSpPr>
            <p:spPr>
              <a:xfrm>
                <a:off x="2442830" y="199106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a:extLst>
                  <a:ext uri="{FF2B5EF4-FFF2-40B4-BE49-F238E27FC236}">
                    <a16:creationId xmlns:a16="http://schemas.microsoft.com/office/drawing/2014/main" id="{5FBB9F59-4CFD-61B9-67D5-508A8462F1B8}"/>
                  </a:ext>
                </a:extLst>
              </p:cNvPr>
              <p:cNvSpPr/>
              <p:nvPr/>
            </p:nvSpPr>
            <p:spPr>
              <a:xfrm>
                <a:off x="2956018" y="20750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AC90F4D9-B625-D748-C406-C6454B3F8D2A}"/>
                  </a:ext>
                </a:extLst>
              </p:cNvPr>
              <p:cNvGrpSpPr/>
              <p:nvPr/>
            </p:nvGrpSpPr>
            <p:grpSpPr>
              <a:xfrm>
                <a:off x="1844863" y="1010672"/>
                <a:ext cx="1216770" cy="970263"/>
                <a:chOff x="1122503" y="3368475"/>
                <a:chExt cx="1216770" cy="970263"/>
              </a:xfrm>
            </p:grpSpPr>
            <p:sp>
              <p:nvSpPr>
                <p:cNvPr id="102" name="Flowchart: Connector 101">
                  <a:extLst>
                    <a:ext uri="{FF2B5EF4-FFF2-40B4-BE49-F238E27FC236}">
                      <a16:creationId xmlns:a16="http://schemas.microsoft.com/office/drawing/2014/main" id="{8C8D0173-EB30-FA51-33D9-63C74F5692FA}"/>
                    </a:ext>
                  </a:extLst>
                </p:cNvPr>
                <p:cNvSpPr/>
                <p:nvPr/>
              </p:nvSpPr>
              <p:spPr>
                <a:xfrm>
                  <a:off x="1203371" y="38598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a:extLst>
                    <a:ext uri="{FF2B5EF4-FFF2-40B4-BE49-F238E27FC236}">
                      <a16:creationId xmlns:a16="http://schemas.microsoft.com/office/drawing/2014/main" id="{EA8B4C5A-9ED3-9A1F-7C15-B270D9FA1E6D}"/>
                    </a:ext>
                  </a:extLst>
                </p:cNvPr>
                <p:cNvSpPr/>
                <p:nvPr/>
              </p:nvSpPr>
              <p:spPr>
                <a:xfrm>
                  <a:off x="2121836"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a:extLst>
                    <a:ext uri="{FF2B5EF4-FFF2-40B4-BE49-F238E27FC236}">
                      <a16:creationId xmlns:a16="http://schemas.microsoft.com/office/drawing/2014/main" id="{C51092A3-064B-0572-8AA0-7A8ED4ECB871}"/>
                    </a:ext>
                  </a:extLst>
                </p:cNvPr>
                <p:cNvSpPr/>
                <p:nvPr/>
              </p:nvSpPr>
              <p:spPr>
                <a:xfrm>
                  <a:off x="1861133" y="39418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a:extLst>
                    <a:ext uri="{FF2B5EF4-FFF2-40B4-BE49-F238E27FC236}">
                      <a16:creationId xmlns:a16="http://schemas.microsoft.com/office/drawing/2014/main" id="{E01470BA-5CBC-AD0E-F531-0D9C49ABCFCC}"/>
                    </a:ext>
                  </a:extLst>
                </p:cNvPr>
                <p:cNvSpPr/>
                <p:nvPr/>
              </p:nvSpPr>
              <p:spPr>
                <a:xfrm>
                  <a:off x="1596427" y="392618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a:extLst>
                    <a:ext uri="{FF2B5EF4-FFF2-40B4-BE49-F238E27FC236}">
                      <a16:creationId xmlns:a16="http://schemas.microsoft.com/office/drawing/2014/main" id="{A475E3AB-558C-E361-49ED-FFC160FB840A}"/>
                    </a:ext>
                  </a:extLst>
                </p:cNvPr>
                <p:cNvSpPr/>
                <p:nvPr/>
              </p:nvSpPr>
              <p:spPr>
                <a:xfrm>
                  <a:off x="1335724" y="40121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a:extLst>
                    <a:ext uri="{FF2B5EF4-FFF2-40B4-BE49-F238E27FC236}">
                      <a16:creationId xmlns:a16="http://schemas.microsoft.com/office/drawing/2014/main" id="{265ED63A-8B0B-6EB6-D708-3B67A8EFEE80}"/>
                    </a:ext>
                  </a:extLst>
                </p:cNvPr>
                <p:cNvSpPr/>
                <p:nvPr/>
              </p:nvSpPr>
              <p:spPr>
                <a:xfrm>
                  <a:off x="1505893" y="41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a:extLst>
                    <a:ext uri="{FF2B5EF4-FFF2-40B4-BE49-F238E27FC236}">
                      <a16:creationId xmlns:a16="http://schemas.microsoft.com/office/drawing/2014/main" id="{F9D66B53-6AB9-2373-6019-6CFAE31AEFA0}"/>
                    </a:ext>
                  </a:extLst>
                </p:cNvPr>
                <p:cNvSpPr/>
                <p:nvPr/>
              </p:nvSpPr>
              <p:spPr>
                <a:xfrm>
                  <a:off x="1748827" y="416672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a:extLst>
                    <a:ext uri="{FF2B5EF4-FFF2-40B4-BE49-F238E27FC236}">
                      <a16:creationId xmlns:a16="http://schemas.microsoft.com/office/drawing/2014/main" id="{FC875D23-4088-08F8-5C09-066C5B7C0196}"/>
                    </a:ext>
                  </a:extLst>
                </p:cNvPr>
                <p:cNvSpPr/>
                <p:nvPr/>
              </p:nvSpPr>
              <p:spPr>
                <a:xfrm>
                  <a:off x="1393095" y="38350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a:extLst>
                    <a:ext uri="{FF2B5EF4-FFF2-40B4-BE49-F238E27FC236}">
                      <a16:creationId xmlns:a16="http://schemas.microsoft.com/office/drawing/2014/main" id="{182FF35E-DB99-F38D-2FCF-610BD5C43EF7}"/>
                    </a:ext>
                  </a:extLst>
                </p:cNvPr>
                <p:cNvSpPr/>
                <p:nvPr/>
              </p:nvSpPr>
              <p:spPr>
                <a:xfrm>
                  <a:off x="1607700" y="370437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a:extLst>
                    <a:ext uri="{FF2B5EF4-FFF2-40B4-BE49-F238E27FC236}">
                      <a16:creationId xmlns:a16="http://schemas.microsoft.com/office/drawing/2014/main" id="{EB9D4E80-CACD-9560-0942-2F161B66E890}"/>
                    </a:ext>
                  </a:extLst>
                </p:cNvPr>
                <p:cNvSpPr/>
                <p:nvPr/>
              </p:nvSpPr>
              <p:spPr>
                <a:xfrm>
                  <a:off x="1859624" y="373236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a:extLst>
                    <a:ext uri="{FF2B5EF4-FFF2-40B4-BE49-F238E27FC236}">
                      <a16:creationId xmlns:a16="http://schemas.microsoft.com/office/drawing/2014/main" id="{7216A724-26D0-3251-2385-BAE9AEC13681}"/>
                    </a:ext>
                  </a:extLst>
                </p:cNvPr>
                <p:cNvSpPr/>
                <p:nvPr/>
              </p:nvSpPr>
              <p:spPr>
                <a:xfrm>
                  <a:off x="1346440" y="36204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a:extLst>
                    <a:ext uri="{FF2B5EF4-FFF2-40B4-BE49-F238E27FC236}">
                      <a16:creationId xmlns:a16="http://schemas.microsoft.com/office/drawing/2014/main" id="{2CC98E7E-81AE-40D5-F515-955BF5267E04}"/>
                    </a:ext>
                  </a:extLst>
                </p:cNvPr>
                <p:cNvSpPr/>
                <p:nvPr/>
              </p:nvSpPr>
              <p:spPr>
                <a:xfrm>
                  <a:off x="2158204" y="371370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a:extLst>
                    <a:ext uri="{FF2B5EF4-FFF2-40B4-BE49-F238E27FC236}">
                      <a16:creationId xmlns:a16="http://schemas.microsoft.com/office/drawing/2014/main" id="{24BF98D3-EE1F-E39A-7D80-4ACF4940DD97}"/>
                    </a:ext>
                  </a:extLst>
                </p:cNvPr>
                <p:cNvSpPr/>
                <p:nvPr/>
              </p:nvSpPr>
              <p:spPr>
                <a:xfrm>
                  <a:off x="1122503" y="36297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a:extLst>
                    <a:ext uri="{FF2B5EF4-FFF2-40B4-BE49-F238E27FC236}">
                      <a16:creationId xmlns:a16="http://schemas.microsoft.com/office/drawing/2014/main" id="{DCF7931B-C95D-5393-F275-6483F1E095EF}"/>
                    </a:ext>
                  </a:extLst>
                </p:cNvPr>
                <p:cNvSpPr/>
                <p:nvPr/>
              </p:nvSpPr>
              <p:spPr>
                <a:xfrm>
                  <a:off x="1533055" y="346178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a:extLst>
                    <a:ext uri="{FF2B5EF4-FFF2-40B4-BE49-F238E27FC236}">
                      <a16:creationId xmlns:a16="http://schemas.microsoft.com/office/drawing/2014/main" id="{9074C600-54BB-F8D7-285B-FF0A2392A04B}"/>
                    </a:ext>
                  </a:extLst>
                </p:cNvPr>
                <p:cNvSpPr/>
                <p:nvPr/>
              </p:nvSpPr>
              <p:spPr>
                <a:xfrm>
                  <a:off x="1271795" y="336847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a:extLst>
                    <a:ext uri="{FF2B5EF4-FFF2-40B4-BE49-F238E27FC236}">
                      <a16:creationId xmlns:a16="http://schemas.microsoft.com/office/drawing/2014/main" id="{AAB996B9-CF85-F170-A62F-4273C45E335B}"/>
                    </a:ext>
                  </a:extLst>
                </p:cNvPr>
                <p:cNvSpPr/>
                <p:nvPr/>
              </p:nvSpPr>
              <p:spPr>
                <a:xfrm>
                  <a:off x="1952928" y="41055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a:extLst>
                    <a:ext uri="{FF2B5EF4-FFF2-40B4-BE49-F238E27FC236}">
                      <a16:creationId xmlns:a16="http://schemas.microsoft.com/office/drawing/2014/main" id="{E3C3B588-DFDD-C2FD-927C-E67E67E818A1}"/>
                    </a:ext>
                  </a:extLst>
                </p:cNvPr>
                <p:cNvSpPr/>
                <p:nvPr/>
              </p:nvSpPr>
              <p:spPr>
                <a:xfrm>
                  <a:off x="1784983" y="34524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lowchart: Connector 70">
                <a:extLst>
                  <a:ext uri="{FF2B5EF4-FFF2-40B4-BE49-F238E27FC236}">
                    <a16:creationId xmlns:a16="http://schemas.microsoft.com/office/drawing/2014/main" id="{A0FD45B6-311F-AD58-FB85-0FFF37763650}"/>
                  </a:ext>
                </a:extLst>
              </p:cNvPr>
              <p:cNvSpPr/>
              <p:nvPr/>
            </p:nvSpPr>
            <p:spPr>
              <a:xfrm>
                <a:off x="1301298" y="39842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7A5D19DF-159D-6895-E55D-A7A003D0E71D}"/>
                  </a:ext>
                </a:extLst>
              </p:cNvPr>
              <p:cNvSpPr/>
              <p:nvPr/>
            </p:nvSpPr>
            <p:spPr>
              <a:xfrm>
                <a:off x="1987053" y="40662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562ED1E5-FF3D-C667-FAE6-9D836DF6D0F8}"/>
                  </a:ext>
                </a:extLst>
              </p:cNvPr>
              <p:cNvSpPr/>
              <p:nvPr/>
            </p:nvSpPr>
            <p:spPr>
              <a:xfrm>
                <a:off x="1722347" y="4050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A2646460-E21C-C927-9692-FA8884BE395C}"/>
                  </a:ext>
                </a:extLst>
              </p:cNvPr>
              <p:cNvSpPr/>
              <p:nvPr/>
            </p:nvSpPr>
            <p:spPr>
              <a:xfrm>
                <a:off x="1461644" y="413660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BCB32C21-D946-2975-4255-608AACCF5DA0}"/>
                  </a:ext>
                </a:extLst>
              </p:cNvPr>
              <p:cNvSpPr/>
              <p:nvPr/>
            </p:nvSpPr>
            <p:spPr>
              <a:xfrm>
                <a:off x="1631813" y="4233017"/>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70601419-3ACD-0274-EBFA-3CF2FE384328}"/>
                  </a:ext>
                </a:extLst>
              </p:cNvPr>
              <p:cNvSpPr/>
              <p:nvPr/>
            </p:nvSpPr>
            <p:spPr>
              <a:xfrm>
                <a:off x="1846755" y="419782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9B0EA5B7-D42D-E49A-9024-8295DE60288F}"/>
                  </a:ext>
                </a:extLst>
              </p:cNvPr>
              <p:cNvSpPr/>
              <p:nvPr/>
            </p:nvSpPr>
            <p:spPr>
              <a:xfrm>
                <a:off x="1519015" y="395941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a:extLst>
                  <a:ext uri="{FF2B5EF4-FFF2-40B4-BE49-F238E27FC236}">
                    <a16:creationId xmlns:a16="http://schemas.microsoft.com/office/drawing/2014/main" id="{0CA14A83-CD90-08EF-7B45-6038C567B559}"/>
                  </a:ext>
                </a:extLst>
              </p:cNvPr>
              <p:cNvSpPr/>
              <p:nvPr/>
            </p:nvSpPr>
            <p:spPr>
              <a:xfrm>
                <a:off x="1733620" y="3828786"/>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a:extLst>
                  <a:ext uri="{FF2B5EF4-FFF2-40B4-BE49-F238E27FC236}">
                    <a16:creationId xmlns:a16="http://schemas.microsoft.com/office/drawing/2014/main" id="{B9DD2F67-2C7A-DF03-4AD7-4A2800C2BBDC}"/>
                  </a:ext>
                </a:extLst>
              </p:cNvPr>
              <p:cNvSpPr/>
              <p:nvPr/>
            </p:nvSpPr>
            <p:spPr>
              <a:xfrm>
                <a:off x="1985544" y="385677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DDDF2B64-809A-046E-06EB-7DC3DC6FFF0A}"/>
                  </a:ext>
                </a:extLst>
              </p:cNvPr>
              <p:cNvSpPr/>
              <p:nvPr/>
            </p:nvSpPr>
            <p:spPr>
              <a:xfrm>
                <a:off x="1472360" y="3744811"/>
                <a:ext cx="181069" cy="172016"/>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a:extLst>
                  <a:ext uri="{FF2B5EF4-FFF2-40B4-BE49-F238E27FC236}">
                    <a16:creationId xmlns:a16="http://schemas.microsoft.com/office/drawing/2014/main" id="{B1288AA3-3C29-FE7F-D77C-A43AB1386D53}"/>
                  </a:ext>
                </a:extLst>
              </p:cNvPr>
              <p:cNvSpPr/>
              <p:nvPr/>
            </p:nvSpPr>
            <p:spPr>
              <a:xfrm>
                <a:off x="2293455" y="362351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a:extLst>
                  <a:ext uri="{FF2B5EF4-FFF2-40B4-BE49-F238E27FC236}">
                    <a16:creationId xmlns:a16="http://schemas.microsoft.com/office/drawing/2014/main" id="{1EDF3601-2412-AA00-4589-80A30A445313}"/>
                  </a:ext>
                </a:extLst>
              </p:cNvPr>
              <p:cNvSpPr/>
              <p:nvPr/>
            </p:nvSpPr>
            <p:spPr>
              <a:xfrm>
                <a:off x="1164444" y="375414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25C45D62-0E37-CEDE-F519-C460AEF57976}"/>
                  </a:ext>
                </a:extLst>
              </p:cNvPr>
              <p:cNvSpPr/>
              <p:nvPr/>
            </p:nvSpPr>
            <p:spPr>
              <a:xfrm>
                <a:off x="1658975" y="35861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a:extLst>
                  <a:ext uri="{FF2B5EF4-FFF2-40B4-BE49-F238E27FC236}">
                    <a16:creationId xmlns:a16="http://schemas.microsoft.com/office/drawing/2014/main" id="{E73CB053-4B2F-1BA4-2FA8-6387B5F6508C}"/>
                  </a:ext>
                </a:extLst>
              </p:cNvPr>
              <p:cNvSpPr/>
              <p:nvPr/>
            </p:nvSpPr>
            <p:spPr>
              <a:xfrm>
                <a:off x="1360392" y="3567530"/>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a:extLst>
                  <a:ext uri="{FF2B5EF4-FFF2-40B4-BE49-F238E27FC236}">
                    <a16:creationId xmlns:a16="http://schemas.microsoft.com/office/drawing/2014/main" id="{81DB394A-D87A-F263-8F27-223742ACC713}"/>
                  </a:ext>
                </a:extLst>
              </p:cNvPr>
              <p:cNvSpPr/>
              <p:nvPr/>
            </p:nvSpPr>
            <p:spPr>
              <a:xfrm>
                <a:off x="2181486" y="382878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a:extLst>
                  <a:ext uri="{FF2B5EF4-FFF2-40B4-BE49-F238E27FC236}">
                    <a16:creationId xmlns:a16="http://schemas.microsoft.com/office/drawing/2014/main" id="{CF2702F0-A767-37F3-9837-F987F2EC7FCA}"/>
                  </a:ext>
                </a:extLst>
              </p:cNvPr>
              <p:cNvSpPr/>
              <p:nvPr/>
            </p:nvSpPr>
            <p:spPr>
              <a:xfrm>
                <a:off x="1910903" y="357686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a:extLst>
                  <a:ext uri="{FF2B5EF4-FFF2-40B4-BE49-F238E27FC236}">
                    <a16:creationId xmlns:a16="http://schemas.microsoft.com/office/drawing/2014/main" id="{61E76965-5060-B59A-CEC3-911D0C671E20}"/>
                  </a:ext>
                </a:extLst>
              </p:cNvPr>
              <p:cNvSpPr/>
              <p:nvPr/>
            </p:nvSpPr>
            <p:spPr>
              <a:xfrm>
                <a:off x="1048484" y="350394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a:extLst>
                  <a:ext uri="{FF2B5EF4-FFF2-40B4-BE49-F238E27FC236}">
                    <a16:creationId xmlns:a16="http://schemas.microsoft.com/office/drawing/2014/main" id="{B420F7A2-35DC-4C74-F85B-F87337DF2EBF}"/>
                  </a:ext>
                </a:extLst>
              </p:cNvPr>
              <p:cNvSpPr/>
              <p:nvPr/>
            </p:nvSpPr>
            <p:spPr>
              <a:xfrm>
                <a:off x="1729621" y="338263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26FA4A92-D64C-D2CF-D86E-AB38993D708B}"/>
                  </a:ext>
                </a:extLst>
              </p:cNvPr>
              <p:cNvSpPr/>
              <p:nvPr/>
            </p:nvSpPr>
            <p:spPr>
              <a:xfrm>
                <a:off x="1505685" y="337331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a:extLst>
                  <a:ext uri="{FF2B5EF4-FFF2-40B4-BE49-F238E27FC236}">
                    <a16:creationId xmlns:a16="http://schemas.microsoft.com/office/drawing/2014/main" id="{2D73F307-BADD-5833-D665-1EC81C232A94}"/>
                  </a:ext>
                </a:extLst>
              </p:cNvPr>
              <p:cNvSpPr/>
              <p:nvPr/>
            </p:nvSpPr>
            <p:spPr>
              <a:xfrm>
                <a:off x="1235098" y="335465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a:extLst>
                  <a:ext uri="{FF2B5EF4-FFF2-40B4-BE49-F238E27FC236}">
                    <a16:creationId xmlns:a16="http://schemas.microsoft.com/office/drawing/2014/main" id="{8F1C8332-BEEA-BC1E-3232-0BABDC8BEA6F}"/>
                  </a:ext>
                </a:extLst>
              </p:cNvPr>
              <p:cNvSpPr/>
              <p:nvPr/>
            </p:nvSpPr>
            <p:spPr>
              <a:xfrm>
                <a:off x="899193" y="3354653"/>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4ED15107-39C9-E717-C051-DA12C9469489}"/>
                  </a:ext>
                </a:extLst>
              </p:cNvPr>
              <p:cNvSpPr/>
              <p:nvPr/>
            </p:nvSpPr>
            <p:spPr>
              <a:xfrm>
                <a:off x="1207106" y="158183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a:extLst>
                  <a:ext uri="{FF2B5EF4-FFF2-40B4-BE49-F238E27FC236}">
                    <a16:creationId xmlns:a16="http://schemas.microsoft.com/office/drawing/2014/main" id="{BF072257-7158-37FC-71A8-35C362E903B5}"/>
                  </a:ext>
                </a:extLst>
              </p:cNvPr>
              <p:cNvSpPr/>
              <p:nvPr/>
            </p:nvSpPr>
            <p:spPr>
              <a:xfrm>
                <a:off x="1682967" y="1479201"/>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a:extLst>
                  <a:ext uri="{FF2B5EF4-FFF2-40B4-BE49-F238E27FC236}">
                    <a16:creationId xmlns:a16="http://schemas.microsoft.com/office/drawing/2014/main" id="{2E58D89D-EAD6-3F1F-411F-C52D06765700}"/>
                  </a:ext>
                </a:extLst>
              </p:cNvPr>
              <p:cNvSpPr/>
              <p:nvPr/>
            </p:nvSpPr>
            <p:spPr>
              <a:xfrm>
                <a:off x="2905280" y="179643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3F45049E-42FC-74B0-E321-17018442ED67}"/>
                  </a:ext>
                </a:extLst>
              </p:cNvPr>
              <p:cNvSpPr/>
              <p:nvPr/>
            </p:nvSpPr>
            <p:spPr>
              <a:xfrm>
                <a:off x="3203859" y="2123012"/>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a:extLst>
                  <a:ext uri="{FF2B5EF4-FFF2-40B4-BE49-F238E27FC236}">
                    <a16:creationId xmlns:a16="http://schemas.microsoft.com/office/drawing/2014/main" id="{FAF5DD8C-5141-8681-F12C-D6275160BEB1}"/>
                  </a:ext>
                </a:extLst>
              </p:cNvPr>
              <p:cNvSpPr/>
              <p:nvPr/>
            </p:nvSpPr>
            <p:spPr>
              <a:xfrm>
                <a:off x="31478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a:extLst>
                  <a:ext uri="{FF2B5EF4-FFF2-40B4-BE49-F238E27FC236}">
                    <a16:creationId xmlns:a16="http://schemas.microsoft.com/office/drawing/2014/main" id="{C5EEC282-C1A7-9CB3-BC9B-648074EFE402}"/>
                  </a:ext>
                </a:extLst>
              </p:cNvPr>
              <p:cNvSpPr/>
              <p:nvPr/>
            </p:nvSpPr>
            <p:spPr>
              <a:xfrm>
                <a:off x="3390475" y="188974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a:extLst>
                  <a:ext uri="{FF2B5EF4-FFF2-40B4-BE49-F238E27FC236}">
                    <a16:creationId xmlns:a16="http://schemas.microsoft.com/office/drawing/2014/main" id="{A46AB698-C7E9-D474-0FED-A441DD5217C6}"/>
                  </a:ext>
                </a:extLst>
              </p:cNvPr>
              <p:cNvSpPr/>
              <p:nvPr/>
            </p:nvSpPr>
            <p:spPr>
              <a:xfrm>
                <a:off x="3129213" y="1684469"/>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a:extLst>
                  <a:ext uri="{FF2B5EF4-FFF2-40B4-BE49-F238E27FC236}">
                    <a16:creationId xmlns:a16="http://schemas.microsoft.com/office/drawing/2014/main" id="{2103C440-D107-1DF5-8D68-85E59BA5ACBD}"/>
                  </a:ext>
                </a:extLst>
              </p:cNvPr>
              <p:cNvSpPr/>
              <p:nvPr/>
            </p:nvSpPr>
            <p:spPr>
              <a:xfrm>
                <a:off x="1449699" y="1544508"/>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a:extLst>
                  <a:ext uri="{FF2B5EF4-FFF2-40B4-BE49-F238E27FC236}">
                    <a16:creationId xmlns:a16="http://schemas.microsoft.com/office/drawing/2014/main" id="{54484E8A-7EF9-C1DC-D57E-8F2F860DF16A}"/>
                  </a:ext>
                </a:extLst>
              </p:cNvPr>
              <p:cNvSpPr/>
              <p:nvPr/>
            </p:nvSpPr>
            <p:spPr>
              <a:xfrm>
                <a:off x="1141788" y="1385894"/>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a:extLst>
                  <a:ext uri="{FF2B5EF4-FFF2-40B4-BE49-F238E27FC236}">
                    <a16:creationId xmlns:a16="http://schemas.microsoft.com/office/drawing/2014/main" id="{EF0DA75C-9BE7-37FB-3B72-11D21D3F28D6}"/>
                  </a:ext>
                </a:extLst>
              </p:cNvPr>
              <p:cNvSpPr/>
              <p:nvPr/>
            </p:nvSpPr>
            <p:spPr>
              <a:xfrm>
                <a:off x="1617653" y="1264595"/>
                <a:ext cx="181069" cy="172016"/>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a:extLst>
                <a:ext uri="{FF2B5EF4-FFF2-40B4-BE49-F238E27FC236}">
                  <a16:creationId xmlns:a16="http://schemas.microsoft.com/office/drawing/2014/main" id="{D30F4342-77B4-58AD-B302-847606C227A3}"/>
                </a:ext>
              </a:extLst>
            </p:cNvPr>
            <p:cNvCxnSpPr>
              <a:cxnSpLocks/>
            </p:cNvCxnSpPr>
            <p:nvPr/>
          </p:nvCxnSpPr>
          <p:spPr>
            <a:xfrm>
              <a:off x="8701743" y="1494275"/>
              <a:ext cx="3290264" cy="3310383"/>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D348BF9-2B18-D615-CFEB-A57F1E315B29}"/>
                </a:ext>
              </a:extLst>
            </p:cNvPr>
            <p:cNvCxnSpPr>
              <a:cxnSpLocks/>
            </p:cNvCxnSpPr>
            <p:nvPr/>
          </p:nvCxnSpPr>
          <p:spPr>
            <a:xfrm flipH="1">
              <a:off x="9318979" y="1410297"/>
              <a:ext cx="2934290" cy="339436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8435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AC3309-F9A6-B01F-45BC-EF45539977BD}"/>
              </a:ext>
            </a:extLst>
          </p:cNvPr>
          <p:cNvSpPr txBox="1"/>
          <p:nvPr/>
        </p:nvSpPr>
        <p:spPr>
          <a:xfrm>
            <a:off x="686697" y="183691"/>
            <a:ext cx="10238700"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Richness is well described across datasets by a simple Poisson process with a constant error rate</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E385B34-D0C6-05AF-3A86-DE38EA2AFFBE}"/>
              </a:ext>
            </a:extLst>
          </p:cNvPr>
          <p:cNvSpPr txBox="1"/>
          <p:nvPr/>
        </p:nvSpPr>
        <p:spPr>
          <a:xfrm>
            <a:off x="2625507" y="660902"/>
            <a:ext cx="6301725"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Abundance (as usual) is not well fit by Poisson assumptions</a:t>
            </a:r>
          </a:p>
        </p:txBody>
      </p:sp>
      <p:sp>
        <p:nvSpPr>
          <p:cNvPr id="10" name="TextBox 9">
            <a:extLst>
              <a:ext uri="{FF2B5EF4-FFF2-40B4-BE49-F238E27FC236}">
                <a16:creationId xmlns:a16="http://schemas.microsoft.com/office/drawing/2014/main" id="{C03CBE20-EB8A-A2A3-24B0-553588DE208A}"/>
              </a:ext>
            </a:extLst>
          </p:cNvPr>
          <p:cNvSpPr txBox="1"/>
          <p:nvPr/>
        </p:nvSpPr>
        <p:spPr>
          <a:xfrm>
            <a:off x="860079" y="1946495"/>
            <a:ext cx="10251524"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One hypothesis:  </a:t>
            </a:r>
          </a:p>
          <a:p>
            <a:r>
              <a:rPr lang="en-US" dirty="0">
                <a:latin typeface="Arial" panose="020B0604020202020204" pitchFamily="34" charset="0"/>
                <a:cs typeface="Arial" panose="020B0604020202020204" pitchFamily="34" charset="0"/>
              </a:rPr>
              <a:t>	In 16S experiments, initial errors accumulate by </a:t>
            </a:r>
            <a:r>
              <a:rPr lang="en-US" dirty="0" err="1">
                <a:latin typeface="Arial" panose="020B0604020202020204" pitchFamily="34" charset="0"/>
                <a:cs typeface="Arial" panose="020B0604020202020204" pitchFamily="34" charset="0"/>
              </a:rPr>
              <a:t>taq</a:t>
            </a:r>
            <a:r>
              <a:rPr lang="en-US" dirty="0">
                <a:latin typeface="Arial" panose="020B0604020202020204" pitchFamily="34" charset="0"/>
                <a:cs typeface="Arial" panose="020B0604020202020204" pitchFamily="34" charset="0"/>
              </a:rPr>
              <a:t> sequencing error (a Poisson process)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The final abundance is dependent on PCR amplification (not a Poisson process)</a:t>
            </a:r>
          </a:p>
        </p:txBody>
      </p:sp>
    </p:spTree>
    <p:extLst>
      <p:ext uri="{BB962C8B-B14F-4D97-AF65-F5344CB8AC3E}">
        <p14:creationId xmlns:p14="http://schemas.microsoft.com/office/powerpoint/2010/main" val="395585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F5DC3D-BEA6-F7EB-3CF5-23AD0412F9E3}"/>
              </a:ext>
            </a:extLst>
          </p:cNvPr>
          <p:cNvSpPr txBox="1"/>
          <p:nvPr/>
        </p:nvSpPr>
        <p:spPr>
          <a:xfrm>
            <a:off x="261535" y="426064"/>
            <a:ext cx="11235448" cy="455509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However, this will not be (too much) of a hands on presentation…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Last time, we covered normalization, </a:t>
            </a:r>
            <a:r>
              <a:rPr lang="en-US" dirty="0" err="1">
                <a:latin typeface="Arial" panose="020B0604020202020204" pitchFamily="34" charset="0"/>
                <a:cs typeface="Arial" panose="020B0604020202020204" pitchFamily="34" charset="0"/>
              </a:rPr>
              <a:t>PCoA</a:t>
            </a:r>
            <a:r>
              <a:rPr lang="en-US" dirty="0">
                <a:latin typeface="Arial" panose="020B0604020202020204" pitchFamily="34" charset="0"/>
                <a:cs typeface="Arial" panose="020B0604020202020204" pitchFamily="34" charset="0"/>
              </a:rPr>
              <a:t> and basic statistical models </a:t>
            </a:r>
          </a:p>
          <a:p>
            <a:r>
              <a:rPr lang="en-US" dirty="0">
                <a:latin typeface="Arial" panose="020B0604020202020204" pitchFamily="34" charset="0"/>
                <a:cs typeface="Arial" panose="020B0604020202020204" pitchFamily="34" charset="0"/>
              </a:rPr>
              <a:t>(and some advice on generating these models in R with ChatGPT).</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https://charlotte-edu.zoom.us/rec/share/-3HH3ILBj-6Kvu9J3Dg6WkRb7rk9lR03yraoOpFZi19-tNvrJvOgi0_CqWMqdRgY.t2--D95ZMuzdbX98</a:t>
            </a:r>
          </a:p>
          <a:p>
            <a:r>
              <a:rPr lang="en-US" sz="1200" dirty="0">
                <a:latin typeface="Arial" panose="020B0604020202020204" pitchFamily="34" charset="0"/>
                <a:cs typeface="Arial" panose="020B0604020202020204" pitchFamily="34" charset="0"/>
              </a:rPr>
              <a:t>Passcode: 7&amp;fdSSEn</a:t>
            </a:r>
          </a:p>
          <a:p>
            <a:endParaRPr lang="en-US"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Recording Summary</a:t>
            </a:r>
          </a:p>
          <a:p>
            <a:r>
              <a:rPr lang="en-US" sz="1400" dirty="0">
                <a:latin typeface="Arial" panose="020B0604020202020204" pitchFamily="34" charset="0"/>
                <a:cs typeface="Arial" panose="020B0604020202020204" pitchFamily="34" charset="0"/>
              </a:rPr>
              <a:t>This meeting covered various aspects of microbiome data analysis, including normalization techniques, the use of AI tools like ChatGPT for </a:t>
            </a:r>
          </a:p>
          <a:p>
            <a:r>
              <a:rPr lang="en-US" sz="1400" dirty="0">
                <a:latin typeface="Arial" panose="020B0604020202020204" pitchFamily="34" charset="0"/>
                <a:cs typeface="Arial" panose="020B0604020202020204" pitchFamily="34" charset="0"/>
              </a:rPr>
              <a:t>data processing and visualization, and statistical methods for interpreting results. The discussion emphasized the importance of </a:t>
            </a:r>
          </a:p>
          <a:p>
            <a:r>
              <a:rPr lang="en-US" sz="1400" dirty="0">
                <a:latin typeface="Arial" panose="020B0604020202020204" pitchFamily="34" charset="0"/>
                <a:cs typeface="Arial" panose="020B0604020202020204" pitchFamily="34" charset="0"/>
              </a:rPr>
              <a:t>understanding statistical assumptions, careful data visualization, and critical thinking when using AI-generated code or results. </a:t>
            </a:r>
          </a:p>
          <a:p>
            <a:r>
              <a:rPr lang="en-US" sz="1400" dirty="0">
                <a:latin typeface="Arial" panose="020B0604020202020204" pitchFamily="34" charset="0"/>
                <a:cs typeface="Arial" panose="020B0604020202020204" pitchFamily="34" charset="0"/>
              </a:rPr>
              <a:t>The session concluded with recommendations for learning resources and encouragement for participants to continue </a:t>
            </a:r>
          </a:p>
          <a:p>
            <a:r>
              <a:rPr lang="en-US" sz="1400" dirty="0">
                <a:latin typeface="Arial" panose="020B0604020202020204" pitchFamily="34" charset="0"/>
                <a:cs typeface="Arial" panose="020B0604020202020204" pitchFamily="34" charset="0"/>
              </a:rPr>
              <a:t>exploring and asking questions in the field of bioinformatics and data analysis.</a:t>
            </a:r>
          </a:p>
          <a:p>
            <a:r>
              <a:rPr lang="en-US" sz="1400"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1559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1482-4258-A323-DB3C-91CC23050531}"/>
              </a:ext>
            </a:extLst>
          </p:cNvPr>
          <p:cNvSpPr txBox="1"/>
          <p:nvPr/>
        </p:nvSpPr>
        <p:spPr>
          <a:xfrm>
            <a:off x="5395865" y="6165412"/>
            <a:ext cx="3001912" cy="369332"/>
          </a:xfrm>
          <a:prstGeom prst="rect">
            <a:avLst/>
          </a:prstGeom>
          <a:noFill/>
        </p:spPr>
        <p:txBody>
          <a:bodyPr wrap="none" rtlCol="0">
            <a:spAutoFit/>
          </a:bodyPr>
          <a:lstStyle/>
          <a:p>
            <a:r>
              <a:rPr lang="en-US" dirty="0" err="1"/>
              <a:t>Bioarchive</a:t>
            </a:r>
            <a:r>
              <a:rPr lang="en-US" dirty="0"/>
              <a:t> (and unpublished!)</a:t>
            </a:r>
          </a:p>
        </p:txBody>
      </p:sp>
      <p:sp>
        <p:nvSpPr>
          <p:cNvPr id="8" name="TextBox 7">
            <a:extLst>
              <a:ext uri="{FF2B5EF4-FFF2-40B4-BE49-F238E27FC236}">
                <a16:creationId xmlns:a16="http://schemas.microsoft.com/office/drawing/2014/main" id="{E06E5516-9B96-F5D8-FA3B-66F35A6A48C8}"/>
              </a:ext>
            </a:extLst>
          </p:cNvPr>
          <p:cNvSpPr txBox="1"/>
          <p:nvPr/>
        </p:nvSpPr>
        <p:spPr>
          <a:xfrm>
            <a:off x="5203479" y="6488668"/>
            <a:ext cx="8521574" cy="369332"/>
          </a:xfrm>
          <a:prstGeom prst="rect">
            <a:avLst/>
          </a:prstGeom>
          <a:noFill/>
        </p:spPr>
        <p:txBody>
          <a:bodyPr wrap="square">
            <a:spAutoFit/>
          </a:bodyPr>
          <a:lstStyle/>
          <a:p>
            <a:r>
              <a:rPr lang="en-US" dirty="0"/>
              <a:t>https://www.biorxiv.org/content/10.1101/2022.04.04.487034v2.abstract</a:t>
            </a:r>
          </a:p>
        </p:txBody>
      </p:sp>
      <p:pic>
        <p:nvPicPr>
          <p:cNvPr id="10" name="Picture 9">
            <a:extLst>
              <a:ext uri="{FF2B5EF4-FFF2-40B4-BE49-F238E27FC236}">
                <a16:creationId xmlns:a16="http://schemas.microsoft.com/office/drawing/2014/main" id="{C2095E17-1D89-8E5A-2AA2-3F62E66F93F2}"/>
              </a:ext>
            </a:extLst>
          </p:cNvPr>
          <p:cNvPicPr>
            <a:picLocks noChangeAspect="1"/>
          </p:cNvPicPr>
          <p:nvPr/>
        </p:nvPicPr>
        <p:blipFill>
          <a:blip r:embed="rId2"/>
          <a:stretch>
            <a:fillRect/>
          </a:stretch>
        </p:blipFill>
        <p:spPr>
          <a:xfrm>
            <a:off x="2585236" y="1992531"/>
            <a:ext cx="6734175" cy="952500"/>
          </a:xfrm>
          <a:prstGeom prst="rect">
            <a:avLst/>
          </a:prstGeom>
        </p:spPr>
      </p:pic>
      <p:sp>
        <p:nvSpPr>
          <p:cNvPr id="11" name="TextBox 10">
            <a:extLst>
              <a:ext uri="{FF2B5EF4-FFF2-40B4-BE49-F238E27FC236}">
                <a16:creationId xmlns:a16="http://schemas.microsoft.com/office/drawing/2014/main" id="{CC885595-250E-3607-771D-72DA29F76027}"/>
              </a:ext>
            </a:extLst>
          </p:cNvPr>
          <p:cNvSpPr txBox="1"/>
          <p:nvPr/>
        </p:nvSpPr>
        <p:spPr>
          <a:xfrm>
            <a:off x="1249378" y="307818"/>
            <a:ext cx="897765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Surprisingly, Poisson algorithms can also be of utility in shotgun sequencing datasets</a:t>
            </a:r>
          </a:p>
        </p:txBody>
      </p:sp>
      <p:pic>
        <p:nvPicPr>
          <p:cNvPr id="3" name="Picture 2">
            <a:extLst>
              <a:ext uri="{FF2B5EF4-FFF2-40B4-BE49-F238E27FC236}">
                <a16:creationId xmlns:a16="http://schemas.microsoft.com/office/drawing/2014/main" id="{38EFBCAB-74D9-8C48-B1D3-2B91A0C76E60}"/>
              </a:ext>
            </a:extLst>
          </p:cNvPr>
          <p:cNvPicPr>
            <a:picLocks noChangeAspect="1"/>
          </p:cNvPicPr>
          <p:nvPr/>
        </p:nvPicPr>
        <p:blipFill>
          <a:blip r:embed="rId3"/>
          <a:stretch>
            <a:fillRect/>
          </a:stretch>
        </p:blipFill>
        <p:spPr>
          <a:xfrm>
            <a:off x="3092699" y="3274574"/>
            <a:ext cx="2095500" cy="1971675"/>
          </a:xfrm>
          <a:prstGeom prst="rect">
            <a:avLst/>
          </a:prstGeom>
        </p:spPr>
      </p:pic>
      <p:sp>
        <p:nvSpPr>
          <p:cNvPr id="5" name="TextBox 4">
            <a:extLst>
              <a:ext uri="{FF2B5EF4-FFF2-40B4-BE49-F238E27FC236}">
                <a16:creationId xmlns:a16="http://schemas.microsoft.com/office/drawing/2014/main" id="{B47BBCAE-4BA4-4143-B3ED-F5FF91E6CCA5}"/>
              </a:ext>
            </a:extLst>
          </p:cNvPr>
          <p:cNvSpPr txBox="1"/>
          <p:nvPr/>
        </p:nvSpPr>
        <p:spPr>
          <a:xfrm>
            <a:off x="3331672" y="5472824"/>
            <a:ext cx="1584088" cy="369332"/>
          </a:xfrm>
          <a:prstGeom prst="rect">
            <a:avLst/>
          </a:prstGeom>
          <a:noFill/>
        </p:spPr>
        <p:txBody>
          <a:bodyPr wrap="none" rtlCol="0">
            <a:spAutoFit/>
          </a:bodyPr>
          <a:lstStyle/>
          <a:p>
            <a:r>
              <a:rPr lang="en-US" dirty="0"/>
              <a:t>James Johnson</a:t>
            </a:r>
          </a:p>
        </p:txBody>
      </p:sp>
      <p:pic>
        <p:nvPicPr>
          <p:cNvPr id="2050" name="Picture 2">
            <a:extLst>
              <a:ext uri="{FF2B5EF4-FFF2-40B4-BE49-F238E27FC236}">
                <a16:creationId xmlns:a16="http://schemas.microsoft.com/office/drawing/2014/main" id="{A6FB0A84-BE1E-6266-AAA1-DC2EB5F87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510" y="3313146"/>
            <a:ext cx="2095500" cy="1924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F3A1AA-15CB-A66A-BCD9-CEA00C3300D3}"/>
              </a:ext>
            </a:extLst>
          </p:cNvPr>
          <p:cNvSpPr txBox="1"/>
          <p:nvPr/>
        </p:nvSpPr>
        <p:spPr>
          <a:xfrm>
            <a:off x="6082409" y="5489424"/>
            <a:ext cx="1047082" cy="369332"/>
          </a:xfrm>
          <a:prstGeom prst="rect">
            <a:avLst/>
          </a:prstGeom>
          <a:noFill/>
        </p:spPr>
        <p:txBody>
          <a:bodyPr wrap="none" rtlCol="0">
            <a:spAutoFit/>
          </a:bodyPr>
          <a:lstStyle/>
          <a:p>
            <a:r>
              <a:rPr lang="en-US" dirty="0"/>
              <a:t>Shan Sun</a:t>
            </a:r>
          </a:p>
        </p:txBody>
      </p:sp>
    </p:spTree>
    <p:extLst>
      <p:ext uri="{BB962C8B-B14F-4D97-AF65-F5344CB8AC3E}">
        <p14:creationId xmlns:p14="http://schemas.microsoft.com/office/powerpoint/2010/main" val="123218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2E7C8-0425-386F-A2EB-1AA36EE0D844}"/>
              </a:ext>
            </a:extLst>
          </p:cNvPr>
          <p:cNvPicPr>
            <a:picLocks noChangeAspect="1"/>
          </p:cNvPicPr>
          <p:nvPr/>
        </p:nvPicPr>
        <p:blipFill>
          <a:blip r:embed="rId2"/>
          <a:stretch>
            <a:fillRect/>
          </a:stretch>
        </p:blipFill>
        <p:spPr>
          <a:xfrm>
            <a:off x="1757837" y="869510"/>
            <a:ext cx="6489779" cy="5845099"/>
          </a:xfrm>
          <a:prstGeom prst="rect">
            <a:avLst/>
          </a:prstGeom>
        </p:spPr>
      </p:pic>
      <p:sp>
        <p:nvSpPr>
          <p:cNvPr id="7" name="TextBox 6">
            <a:extLst>
              <a:ext uri="{FF2B5EF4-FFF2-40B4-BE49-F238E27FC236}">
                <a16:creationId xmlns:a16="http://schemas.microsoft.com/office/drawing/2014/main" id="{D1490239-6DE5-ADDB-807C-3E27E44C44F0}"/>
              </a:ext>
            </a:extLst>
          </p:cNvPr>
          <p:cNvSpPr txBox="1"/>
          <p:nvPr/>
        </p:nvSpPr>
        <p:spPr>
          <a:xfrm>
            <a:off x="1276536" y="45274"/>
            <a:ext cx="89178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Kraken and </a:t>
            </a:r>
            <a:r>
              <a:rPr lang="en-US" dirty="0" err="1">
                <a:latin typeface="Arial" panose="020B0604020202020204" pitchFamily="34" charset="0"/>
                <a:cs typeface="Arial" panose="020B0604020202020204" pitchFamily="34" charset="0"/>
              </a:rPr>
              <a:t>Metaphlan</a:t>
            </a:r>
            <a:r>
              <a:rPr lang="en-US" dirty="0">
                <a:latin typeface="Arial" panose="020B0604020202020204" pitchFamily="34" charset="0"/>
                <a:cs typeface="Arial" panose="020B0604020202020204" pitchFamily="34" charset="0"/>
              </a:rPr>
              <a:t> agree on high-abundance taxa but not on low-abundance taxa</a:t>
            </a:r>
          </a:p>
        </p:txBody>
      </p:sp>
      <p:sp>
        <p:nvSpPr>
          <p:cNvPr id="9" name="TextBox 8">
            <a:extLst>
              <a:ext uri="{FF2B5EF4-FFF2-40B4-BE49-F238E27FC236}">
                <a16:creationId xmlns:a16="http://schemas.microsoft.com/office/drawing/2014/main" id="{420314A6-D21F-8AAE-2012-75BBA5603715}"/>
              </a:ext>
            </a:extLst>
          </p:cNvPr>
          <p:cNvSpPr txBox="1"/>
          <p:nvPr/>
        </p:nvSpPr>
        <p:spPr>
          <a:xfrm>
            <a:off x="1484766" y="371195"/>
            <a:ext cx="882805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Kraken finds not only more taxa but more taxa significantly associated with metadata</a:t>
            </a:r>
          </a:p>
        </p:txBody>
      </p:sp>
      <p:sp>
        <p:nvSpPr>
          <p:cNvPr id="3" name="TextBox 2">
            <a:extLst>
              <a:ext uri="{FF2B5EF4-FFF2-40B4-BE49-F238E27FC236}">
                <a16:creationId xmlns:a16="http://schemas.microsoft.com/office/drawing/2014/main" id="{89F537A5-80BA-AD9A-DE6F-BBBB9DE0811A}"/>
              </a:ext>
            </a:extLst>
          </p:cNvPr>
          <p:cNvSpPr txBox="1"/>
          <p:nvPr/>
        </p:nvSpPr>
        <p:spPr>
          <a:xfrm>
            <a:off x="8293608" y="1682496"/>
            <a:ext cx="2983253" cy="646331"/>
          </a:xfrm>
          <a:prstGeom prst="rect">
            <a:avLst/>
          </a:prstGeom>
          <a:noFill/>
        </p:spPr>
        <p:txBody>
          <a:bodyPr wrap="none" rtlCol="0">
            <a:spAutoFit/>
          </a:bodyPr>
          <a:lstStyle/>
          <a:p>
            <a:r>
              <a:rPr lang="en-US" dirty="0"/>
              <a:t>Inference is case/control</a:t>
            </a:r>
          </a:p>
          <a:p>
            <a:r>
              <a:rPr lang="en-US" dirty="0"/>
              <a:t>For IBD at a 5% FDR threshold</a:t>
            </a:r>
          </a:p>
        </p:txBody>
      </p:sp>
      <p:sp>
        <p:nvSpPr>
          <p:cNvPr id="4" name="Rectangle 3">
            <a:extLst>
              <a:ext uri="{FF2B5EF4-FFF2-40B4-BE49-F238E27FC236}">
                <a16:creationId xmlns:a16="http://schemas.microsoft.com/office/drawing/2014/main" id="{8406D099-4C0B-9367-BF98-B12F0915805A}"/>
              </a:ext>
            </a:extLst>
          </p:cNvPr>
          <p:cNvSpPr/>
          <p:nvPr/>
        </p:nvSpPr>
        <p:spPr>
          <a:xfrm>
            <a:off x="4392891" y="6419653"/>
            <a:ext cx="2498103" cy="397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FCABF2-BBE4-5E7C-F02C-037E406CD3A1}"/>
              </a:ext>
            </a:extLst>
          </p:cNvPr>
          <p:cNvSpPr txBox="1"/>
          <p:nvPr/>
        </p:nvSpPr>
        <p:spPr>
          <a:xfrm>
            <a:off x="3289954" y="6306535"/>
            <a:ext cx="4065537"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(mean Kraken 2)</a:t>
            </a:r>
          </a:p>
        </p:txBody>
      </p:sp>
      <p:sp>
        <p:nvSpPr>
          <p:cNvPr id="10" name="Rectangle 9">
            <a:extLst>
              <a:ext uri="{FF2B5EF4-FFF2-40B4-BE49-F238E27FC236}">
                <a16:creationId xmlns:a16="http://schemas.microsoft.com/office/drawing/2014/main" id="{220C6BF0-9951-D095-33CA-BB92D9B2F850}"/>
              </a:ext>
            </a:extLst>
          </p:cNvPr>
          <p:cNvSpPr/>
          <p:nvPr/>
        </p:nvSpPr>
        <p:spPr>
          <a:xfrm flipV="1">
            <a:off x="1616697" y="2389693"/>
            <a:ext cx="570322" cy="231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911463-F023-F97A-5E6B-4FB37E9C86D0}"/>
              </a:ext>
            </a:extLst>
          </p:cNvPr>
          <p:cNvSpPr txBox="1"/>
          <p:nvPr/>
        </p:nvSpPr>
        <p:spPr>
          <a:xfrm rot="16200000">
            <a:off x="-434305" y="3074229"/>
            <a:ext cx="460735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(mean </a:t>
            </a:r>
            <a:r>
              <a:rPr lang="en-US" sz="2800" dirty="0" err="1">
                <a:latin typeface="Arial" panose="020B0604020202020204" pitchFamily="34" charset="0"/>
                <a:cs typeface="Arial" panose="020B0604020202020204" pitchFamily="34" charset="0"/>
              </a:rPr>
              <a:t>Metaphlan</a:t>
            </a:r>
            <a:r>
              <a:rPr lang="en-US" sz="2800" dirty="0">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1403501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EE0A5-2E77-7A95-1A15-E6C991CF33E3}"/>
              </a:ext>
            </a:extLst>
          </p:cNvPr>
          <p:cNvSpPr txBox="1"/>
          <p:nvPr/>
        </p:nvSpPr>
        <p:spPr>
          <a:xfrm>
            <a:off x="977774" y="235389"/>
            <a:ext cx="857164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Can we evaluate the algorithms even though we don’t know the “correct” answer…</a:t>
            </a:r>
          </a:p>
        </p:txBody>
      </p:sp>
      <p:sp>
        <p:nvSpPr>
          <p:cNvPr id="5" name="TextBox 4">
            <a:extLst>
              <a:ext uri="{FF2B5EF4-FFF2-40B4-BE49-F238E27FC236}">
                <a16:creationId xmlns:a16="http://schemas.microsoft.com/office/drawing/2014/main" id="{B92D51D2-770D-9DC4-B90A-FA669802823D}"/>
              </a:ext>
            </a:extLst>
          </p:cNvPr>
          <p:cNvSpPr txBox="1"/>
          <p:nvPr/>
        </p:nvSpPr>
        <p:spPr>
          <a:xfrm>
            <a:off x="1285593" y="1356155"/>
            <a:ext cx="33950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Sort all taxa by abundance </a:t>
            </a:r>
          </a:p>
        </p:txBody>
      </p:sp>
      <p:sp>
        <p:nvSpPr>
          <p:cNvPr id="6" name="TextBox 5">
            <a:extLst>
              <a:ext uri="{FF2B5EF4-FFF2-40B4-BE49-F238E27FC236}">
                <a16:creationId xmlns:a16="http://schemas.microsoft.com/office/drawing/2014/main" id="{BFC30F4B-5743-D2DE-4DF0-5B4DCD8D7E85}"/>
              </a:ext>
            </a:extLst>
          </p:cNvPr>
          <p:cNvSpPr txBox="1"/>
          <p:nvPr/>
        </p:nvSpPr>
        <p:spPr>
          <a:xfrm>
            <a:off x="2384728" y="760489"/>
            <a:ext cx="500649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Examine the correlation structure of predictions</a:t>
            </a:r>
          </a:p>
        </p:txBody>
      </p:sp>
      <p:sp>
        <p:nvSpPr>
          <p:cNvPr id="7" name="TextBox 6">
            <a:extLst>
              <a:ext uri="{FF2B5EF4-FFF2-40B4-BE49-F238E27FC236}">
                <a16:creationId xmlns:a16="http://schemas.microsoft.com/office/drawing/2014/main" id="{1D3325E0-621D-90EA-EAE4-D394B2059E16}"/>
              </a:ext>
            </a:extLst>
          </p:cNvPr>
          <p:cNvSpPr txBox="1"/>
          <p:nvPr/>
        </p:nvSpPr>
        <p:spPr>
          <a:xfrm>
            <a:off x="3847723" y="2055137"/>
            <a:ext cx="3461076" cy="1754326"/>
          </a:xfrm>
          <a:prstGeom prst="rect">
            <a:avLst/>
          </a:prstGeom>
          <a:noFill/>
        </p:spPr>
        <p:txBody>
          <a:bodyPr wrap="none" rtlCol="0">
            <a:spAutoFit/>
          </a:bodyPr>
          <a:lstStyle/>
          <a:p>
            <a:r>
              <a:rPr lang="en-US" dirty="0"/>
              <a:t>1st most abundance – Bacteroides </a:t>
            </a:r>
          </a:p>
          <a:p>
            <a:r>
              <a:rPr lang="en-US" dirty="0"/>
              <a:t>2</a:t>
            </a:r>
            <a:r>
              <a:rPr lang="en-US" baseline="30000" dirty="0"/>
              <a:t>nd</a:t>
            </a:r>
            <a:r>
              <a:rPr lang="en-US" dirty="0"/>
              <a:t> most abundance – Escherichia</a:t>
            </a:r>
          </a:p>
          <a:p>
            <a:r>
              <a:rPr lang="en-US" dirty="0"/>
              <a:t>3</a:t>
            </a:r>
            <a:r>
              <a:rPr lang="en-US" baseline="30000" dirty="0"/>
              <a:t>rd</a:t>
            </a:r>
            <a:r>
              <a:rPr lang="en-US" dirty="0"/>
              <a:t> most abundant – </a:t>
            </a:r>
            <a:r>
              <a:rPr lang="en-US" dirty="0" err="1"/>
              <a:t>Akkermansia</a:t>
            </a:r>
            <a:endParaRPr lang="en-US" dirty="0"/>
          </a:p>
          <a:p>
            <a:r>
              <a:rPr lang="en-US" dirty="0"/>
              <a:t>4</a:t>
            </a:r>
            <a:r>
              <a:rPr lang="en-US" baseline="30000" dirty="0"/>
              <a:t>th</a:t>
            </a:r>
            <a:r>
              <a:rPr lang="en-US" dirty="0"/>
              <a:t> most abundant – </a:t>
            </a:r>
            <a:r>
              <a:rPr lang="en-US" dirty="0" err="1"/>
              <a:t>Alistipes</a:t>
            </a:r>
            <a:endParaRPr lang="en-US" dirty="0"/>
          </a:p>
          <a:p>
            <a:r>
              <a:rPr lang="en-US" dirty="0"/>
              <a:t>…</a:t>
            </a:r>
          </a:p>
          <a:p>
            <a:r>
              <a:rPr lang="en-US" dirty="0"/>
              <a:t>…</a:t>
            </a:r>
          </a:p>
        </p:txBody>
      </p:sp>
      <p:cxnSp>
        <p:nvCxnSpPr>
          <p:cNvPr id="3" name="Straight Arrow Connector 2">
            <a:extLst>
              <a:ext uri="{FF2B5EF4-FFF2-40B4-BE49-F238E27FC236}">
                <a16:creationId xmlns:a16="http://schemas.microsoft.com/office/drawing/2014/main" id="{61B29079-BC62-7689-C408-B5A2E7CF73B1}"/>
              </a:ext>
            </a:extLst>
          </p:cNvPr>
          <p:cNvCxnSpPr/>
          <p:nvPr/>
        </p:nvCxnSpPr>
        <p:spPr>
          <a:xfrm>
            <a:off x="3440317" y="2507810"/>
            <a:ext cx="40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D19D152-6988-46E4-8697-C9E446A86751}"/>
              </a:ext>
            </a:extLst>
          </p:cNvPr>
          <p:cNvCxnSpPr/>
          <p:nvPr/>
        </p:nvCxnSpPr>
        <p:spPr>
          <a:xfrm>
            <a:off x="3447866" y="2243749"/>
            <a:ext cx="40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C7FFDF-18E0-C0E0-52BF-E9E8765C6395}"/>
              </a:ext>
            </a:extLst>
          </p:cNvPr>
          <p:cNvSpPr txBox="1"/>
          <p:nvPr/>
        </p:nvSpPr>
        <p:spPr>
          <a:xfrm>
            <a:off x="1131683" y="4128380"/>
            <a:ext cx="9071572"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each taxa, report the highest correlation coefficient among all more abundant taxa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 for the 2</a:t>
            </a:r>
            <a:r>
              <a:rPr lang="en-US" baseline="30000" dirty="0">
                <a:latin typeface="Arial" panose="020B0604020202020204" pitchFamily="34" charset="0"/>
                <a:cs typeface="Arial" panose="020B0604020202020204" pitchFamily="34" charset="0"/>
              </a:rPr>
              <a:t>nd</a:t>
            </a:r>
            <a:r>
              <a:rPr lang="en-US" dirty="0">
                <a:latin typeface="Arial" panose="020B0604020202020204" pitchFamily="34" charset="0"/>
                <a:cs typeface="Arial" panose="020B0604020202020204" pitchFamily="34" charset="0"/>
              </a:rPr>
              <a:t> most abundant, this will be the correlation with the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most abundance</a:t>
            </a:r>
          </a:p>
          <a:p>
            <a:r>
              <a:rPr lang="en-US" dirty="0">
                <a:latin typeface="Arial" panose="020B0604020202020204" pitchFamily="34" charset="0"/>
                <a:cs typeface="Arial" panose="020B0604020202020204" pitchFamily="34" charset="0"/>
              </a:rPr>
              <a:t>For the 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most abundant, this will be the max( </a:t>
            </a:r>
            <a:r>
              <a:rPr lang="en-US" dirty="0" err="1">
                <a:latin typeface="Arial" panose="020B0604020202020204" pitchFamily="34" charset="0"/>
                <a:cs typeface="Arial" panose="020B0604020202020204" pitchFamily="34" charset="0"/>
              </a:rPr>
              <a:t>cor</a:t>
            </a:r>
            <a:r>
              <a:rPr lang="en-US" dirty="0">
                <a:latin typeface="Arial" panose="020B0604020202020204" pitchFamily="34" charset="0"/>
                <a:cs typeface="Arial" panose="020B0604020202020204" pitchFamily="34" charset="0"/>
              </a:rPr>
              <a:t>(3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2</a:t>
            </a:r>
            <a:r>
              <a:rPr lang="en-US" baseline="30000" dirty="0">
                <a:latin typeface="Arial" panose="020B0604020202020204" pitchFamily="34" charset="0"/>
                <a:cs typeface="Arial" panose="020B0604020202020204" pitchFamily="34" charset="0"/>
              </a:rPr>
              <a:t>nd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cor</a:t>
            </a:r>
            <a:r>
              <a:rPr lang="en-US" dirty="0">
                <a:latin typeface="Arial" panose="020B0604020202020204" pitchFamily="34" charset="0"/>
                <a:cs typeface="Arial" panose="020B0604020202020204" pitchFamily="34" charset="0"/>
              </a:rPr>
              <a:t>(3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For the 4</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most abundance, this be the max( </a:t>
            </a:r>
            <a:r>
              <a:rPr lang="en-US" dirty="0" err="1">
                <a:latin typeface="Arial" panose="020B0604020202020204" pitchFamily="34" charset="0"/>
                <a:cs typeface="Arial" panose="020B0604020202020204" pitchFamily="34" charset="0"/>
              </a:rPr>
              <a:t>cor</a:t>
            </a:r>
            <a:r>
              <a:rPr lang="en-US"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cor</a:t>
            </a:r>
            <a:r>
              <a:rPr lang="en-US"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2</a:t>
            </a:r>
            <a:r>
              <a:rPr lang="en-US" baseline="30000" dirty="0">
                <a:latin typeface="Arial" panose="020B0604020202020204" pitchFamily="34" charset="0"/>
                <a:cs typeface="Arial" panose="020B0604020202020204" pitchFamily="34" charset="0"/>
              </a:rPr>
              <a:t>nd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cor</a:t>
            </a:r>
            <a:r>
              <a:rPr lang="en-US"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3</a:t>
            </a:r>
            <a:r>
              <a:rPr lang="en-US" baseline="30000" dirty="0">
                <a:latin typeface="Arial" panose="020B0604020202020204" pitchFamily="34" charset="0"/>
                <a:cs typeface="Arial" panose="020B0604020202020204" pitchFamily="34" charset="0"/>
              </a:rPr>
              <a:t>rd</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And so forth…</a:t>
            </a:r>
          </a:p>
        </p:txBody>
      </p:sp>
    </p:spTree>
    <p:extLst>
      <p:ext uri="{BB962C8B-B14F-4D97-AF65-F5344CB8AC3E}">
        <p14:creationId xmlns:p14="http://schemas.microsoft.com/office/powerpoint/2010/main" val="507856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0BC85-F511-6911-CE74-9027F7E1984F}"/>
              </a:ext>
            </a:extLst>
          </p:cNvPr>
          <p:cNvPicPr>
            <a:picLocks noChangeAspect="1"/>
          </p:cNvPicPr>
          <p:nvPr/>
        </p:nvPicPr>
        <p:blipFill>
          <a:blip r:embed="rId2"/>
          <a:stretch>
            <a:fillRect/>
          </a:stretch>
        </p:blipFill>
        <p:spPr>
          <a:xfrm>
            <a:off x="2908049" y="989276"/>
            <a:ext cx="6629400" cy="5676900"/>
          </a:xfrm>
          <a:prstGeom prst="rect">
            <a:avLst/>
          </a:prstGeom>
        </p:spPr>
      </p:pic>
      <p:sp>
        <p:nvSpPr>
          <p:cNvPr id="6" name="TextBox 5">
            <a:extLst>
              <a:ext uri="{FF2B5EF4-FFF2-40B4-BE49-F238E27FC236}">
                <a16:creationId xmlns:a16="http://schemas.microsoft.com/office/drawing/2014/main" id="{E16F90DF-75BB-A40C-9EA9-0FEB1DC7E09D}"/>
              </a:ext>
            </a:extLst>
          </p:cNvPr>
          <p:cNvSpPr txBox="1"/>
          <p:nvPr/>
        </p:nvSpPr>
        <p:spPr>
          <a:xfrm>
            <a:off x="1756373" y="380246"/>
            <a:ext cx="8448147"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Many of taxa for Kraken are highly correlated with a more abundant “parent” taxa</a:t>
            </a:r>
          </a:p>
        </p:txBody>
      </p:sp>
      <p:sp>
        <p:nvSpPr>
          <p:cNvPr id="3" name="Rectangle 2">
            <a:extLst>
              <a:ext uri="{FF2B5EF4-FFF2-40B4-BE49-F238E27FC236}">
                <a16:creationId xmlns:a16="http://schemas.microsoft.com/office/drawing/2014/main" id="{F9287010-3DF5-59F4-6228-C1538C090E6C}"/>
              </a:ext>
            </a:extLst>
          </p:cNvPr>
          <p:cNvSpPr/>
          <p:nvPr/>
        </p:nvSpPr>
        <p:spPr>
          <a:xfrm>
            <a:off x="4392891" y="6414940"/>
            <a:ext cx="2498103" cy="397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05C247-CA4F-9300-E0EE-F4776427503E}"/>
              </a:ext>
            </a:extLst>
          </p:cNvPr>
          <p:cNvSpPr txBox="1"/>
          <p:nvPr/>
        </p:nvSpPr>
        <p:spPr>
          <a:xfrm>
            <a:off x="3982823" y="6306535"/>
            <a:ext cx="4065537"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(mean Kraken 2)</a:t>
            </a:r>
          </a:p>
        </p:txBody>
      </p:sp>
      <p:sp>
        <p:nvSpPr>
          <p:cNvPr id="8" name="Rectangle 7">
            <a:extLst>
              <a:ext uri="{FF2B5EF4-FFF2-40B4-BE49-F238E27FC236}">
                <a16:creationId xmlns:a16="http://schemas.microsoft.com/office/drawing/2014/main" id="{B121A2A8-B472-F2B7-BC8F-A12A44FD9BEA}"/>
              </a:ext>
            </a:extLst>
          </p:cNvPr>
          <p:cNvSpPr/>
          <p:nvPr/>
        </p:nvSpPr>
        <p:spPr>
          <a:xfrm>
            <a:off x="2780907" y="3657600"/>
            <a:ext cx="344079" cy="57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81A12F-4EC5-19F5-9D3D-88191B341B24}"/>
              </a:ext>
            </a:extLst>
          </p:cNvPr>
          <p:cNvSpPr txBox="1"/>
          <p:nvPr/>
        </p:nvSpPr>
        <p:spPr>
          <a:xfrm>
            <a:off x="2337849" y="3380194"/>
            <a:ext cx="845103"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Rho</a:t>
            </a:r>
          </a:p>
        </p:txBody>
      </p:sp>
    </p:spTree>
    <p:extLst>
      <p:ext uri="{BB962C8B-B14F-4D97-AF65-F5344CB8AC3E}">
        <p14:creationId xmlns:p14="http://schemas.microsoft.com/office/powerpoint/2010/main" val="1375925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3F8629-12C9-C1BC-5257-38EBC1317D98}"/>
              </a:ext>
            </a:extLst>
          </p:cNvPr>
          <p:cNvSpPr txBox="1"/>
          <p:nvPr/>
        </p:nvSpPr>
        <p:spPr>
          <a:xfrm>
            <a:off x="1475715" y="289711"/>
            <a:ext cx="10529486"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r>
              <a:rPr lang="en-US" dirty="0">
                <a:latin typeface="Arial" panose="020B060402020202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EAE961A5-7BE7-973B-BCEC-59A39DFF15B1}"/>
              </a:ext>
            </a:extLst>
          </p:cNvPr>
          <p:cNvPicPr>
            <a:picLocks noChangeAspect="1"/>
          </p:cNvPicPr>
          <p:nvPr/>
        </p:nvPicPr>
        <p:blipFill>
          <a:blip r:embed="rId2"/>
          <a:stretch>
            <a:fillRect/>
          </a:stretch>
        </p:blipFill>
        <p:spPr>
          <a:xfrm>
            <a:off x="3176587" y="3058138"/>
            <a:ext cx="5838825" cy="1266825"/>
          </a:xfrm>
          <a:prstGeom prst="rect">
            <a:avLst/>
          </a:prstGeom>
        </p:spPr>
      </p:pic>
      <p:cxnSp>
        <p:nvCxnSpPr>
          <p:cNvPr id="11" name="Straight Arrow Connector 10">
            <a:extLst>
              <a:ext uri="{FF2B5EF4-FFF2-40B4-BE49-F238E27FC236}">
                <a16:creationId xmlns:a16="http://schemas.microsoft.com/office/drawing/2014/main" id="{3350BA33-3862-9EEA-A8D4-B06BFFDB9AB1}"/>
              </a:ext>
            </a:extLst>
          </p:cNvPr>
          <p:cNvCxnSpPr/>
          <p:nvPr/>
        </p:nvCxnSpPr>
        <p:spPr>
          <a:xfrm flipH="1">
            <a:off x="9162107" y="3429000"/>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A85E617-AD22-66B7-0169-2F13D39055D6}"/>
              </a:ext>
            </a:extLst>
          </p:cNvPr>
          <p:cNvCxnSpPr/>
          <p:nvPr/>
        </p:nvCxnSpPr>
        <p:spPr>
          <a:xfrm>
            <a:off x="2317687" y="3429000"/>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B88DC93-C4F6-068B-F98C-202FA70EA4FA}"/>
              </a:ext>
            </a:extLst>
          </p:cNvPr>
          <p:cNvSpPr txBox="1"/>
          <p:nvPr/>
        </p:nvSpPr>
        <p:spPr>
          <a:xfrm>
            <a:off x="29789" y="3248489"/>
            <a:ext cx="4924598" cy="276999"/>
          </a:xfrm>
          <a:prstGeom prst="rect">
            <a:avLst/>
          </a:prstGeom>
          <a:noFill/>
        </p:spPr>
        <p:txBody>
          <a:bodyPr wrap="square">
            <a:spAutoFit/>
          </a:bodyPr>
          <a:lstStyle/>
          <a:p>
            <a:r>
              <a:rPr lang="en-US" sz="1200" dirty="0"/>
              <a:t>sum(</a:t>
            </a:r>
            <a:r>
              <a:rPr lang="en-US" sz="1200" dirty="0" err="1"/>
              <a:t>rpois</a:t>
            </a:r>
            <a:r>
              <a:rPr lang="en-US" sz="1200" dirty="0"/>
              <a:t>(45635, lambda = .0002))</a:t>
            </a:r>
          </a:p>
        </p:txBody>
      </p:sp>
    </p:spTree>
    <p:extLst>
      <p:ext uri="{BB962C8B-B14F-4D97-AF65-F5344CB8AC3E}">
        <p14:creationId xmlns:p14="http://schemas.microsoft.com/office/powerpoint/2010/main" val="3355609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1126FD-752B-018E-A21E-44B044528B41}"/>
              </a:ext>
            </a:extLst>
          </p:cNvPr>
          <p:cNvSpPr txBox="1"/>
          <p:nvPr/>
        </p:nvSpPr>
        <p:spPr>
          <a:xfrm>
            <a:off x="1475715" y="289711"/>
            <a:ext cx="10529486"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F82F3C61-2A6F-5978-A114-8D4510F120E9}"/>
              </a:ext>
            </a:extLst>
          </p:cNvPr>
          <p:cNvPicPr>
            <a:picLocks noChangeAspect="1"/>
          </p:cNvPicPr>
          <p:nvPr/>
        </p:nvPicPr>
        <p:blipFill>
          <a:blip r:embed="rId2"/>
          <a:stretch>
            <a:fillRect/>
          </a:stretch>
        </p:blipFill>
        <p:spPr>
          <a:xfrm>
            <a:off x="3176587" y="3058138"/>
            <a:ext cx="5838825" cy="1266825"/>
          </a:xfrm>
          <a:prstGeom prst="rect">
            <a:avLst/>
          </a:prstGeom>
        </p:spPr>
      </p:pic>
      <p:cxnSp>
        <p:nvCxnSpPr>
          <p:cNvPr id="10" name="Straight Arrow Connector 9">
            <a:extLst>
              <a:ext uri="{FF2B5EF4-FFF2-40B4-BE49-F238E27FC236}">
                <a16:creationId xmlns:a16="http://schemas.microsoft.com/office/drawing/2014/main" id="{A5CB6AF9-5047-6862-D9CD-8B862D59631A}"/>
              </a:ext>
            </a:extLst>
          </p:cNvPr>
          <p:cNvCxnSpPr/>
          <p:nvPr/>
        </p:nvCxnSpPr>
        <p:spPr>
          <a:xfrm flipH="1">
            <a:off x="9162107" y="3582901"/>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D480757-6E6F-1545-8D7A-7CA8F6465693}"/>
              </a:ext>
            </a:extLst>
          </p:cNvPr>
          <p:cNvCxnSpPr/>
          <p:nvPr/>
        </p:nvCxnSpPr>
        <p:spPr>
          <a:xfrm>
            <a:off x="2317687" y="3582901"/>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5BC6-F952-F33F-519A-D820392BE998}"/>
              </a:ext>
            </a:extLst>
          </p:cNvPr>
          <p:cNvSpPr txBox="1"/>
          <p:nvPr/>
        </p:nvSpPr>
        <p:spPr>
          <a:xfrm>
            <a:off x="33945" y="3418900"/>
            <a:ext cx="4924598" cy="276999"/>
          </a:xfrm>
          <a:prstGeom prst="rect">
            <a:avLst/>
          </a:prstGeom>
          <a:noFill/>
        </p:spPr>
        <p:txBody>
          <a:bodyPr wrap="square">
            <a:spAutoFit/>
          </a:bodyPr>
          <a:lstStyle/>
          <a:p>
            <a:r>
              <a:rPr lang="en-US" sz="1200" dirty="0"/>
              <a:t>sum(</a:t>
            </a:r>
            <a:r>
              <a:rPr lang="en-US" sz="1200" dirty="0" err="1"/>
              <a:t>rpois</a:t>
            </a:r>
            <a:r>
              <a:rPr lang="en-US" sz="1200" dirty="0"/>
              <a:t>(24212, lambda = .0002))</a:t>
            </a:r>
          </a:p>
        </p:txBody>
      </p:sp>
    </p:spTree>
    <p:extLst>
      <p:ext uri="{BB962C8B-B14F-4D97-AF65-F5344CB8AC3E}">
        <p14:creationId xmlns:p14="http://schemas.microsoft.com/office/powerpoint/2010/main" val="243034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A2925E-DEC1-5125-35D9-8733D41D28C1}"/>
              </a:ext>
            </a:extLst>
          </p:cNvPr>
          <p:cNvSpPr txBox="1"/>
          <p:nvPr/>
        </p:nvSpPr>
        <p:spPr>
          <a:xfrm>
            <a:off x="1475715" y="289711"/>
            <a:ext cx="10529486"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852721E2-2183-0909-BD06-FE610FEB72F8}"/>
              </a:ext>
            </a:extLst>
          </p:cNvPr>
          <p:cNvPicPr>
            <a:picLocks noChangeAspect="1"/>
          </p:cNvPicPr>
          <p:nvPr/>
        </p:nvPicPr>
        <p:blipFill>
          <a:blip r:embed="rId2"/>
          <a:stretch>
            <a:fillRect/>
          </a:stretch>
        </p:blipFill>
        <p:spPr>
          <a:xfrm>
            <a:off x="3176587" y="3058138"/>
            <a:ext cx="5838825" cy="1266825"/>
          </a:xfrm>
          <a:prstGeom prst="rect">
            <a:avLst/>
          </a:prstGeom>
        </p:spPr>
      </p:pic>
      <p:cxnSp>
        <p:nvCxnSpPr>
          <p:cNvPr id="10" name="Straight Arrow Connector 9">
            <a:extLst>
              <a:ext uri="{FF2B5EF4-FFF2-40B4-BE49-F238E27FC236}">
                <a16:creationId xmlns:a16="http://schemas.microsoft.com/office/drawing/2014/main" id="{55DABD20-2070-1249-11F5-1FB1A84B328C}"/>
              </a:ext>
            </a:extLst>
          </p:cNvPr>
          <p:cNvCxnSpPr/>
          <p:nvPr/>
        </p:nvCxnSpPr>
        <p:spPr>
          <a:xfrm flipH="1">
            <a:off x="9162107" y="3782085"/>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9AF221F-EDFC-2CD3-10F5-E634EA1E5D38}"/>
              </a:ext>
            </a:extLst>
          </p:cNvPr>
          <p:cNvCxnSpPr/>
          <p:nvPr/>
        </p:nvCxnSpPr>
        <p:spPr>
          <a:xfrm>
            <a:off x="2317687" y="3782085"/>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42219B7-D898-3543-933E-929EA01FAB8E}"/>
              </a:ext>
            </a:extLst>
          </p:cNvPr>
          <p:cNvSpPr txBox="1"/>
          <p:nvPr/>
        </p:nvSpPr>
        <p:spPr>
          <a:xfrm>
            <a:off x="46413" y="3614247"/>
            <a:ext cx="4924598" cy="276999"/>
          </a:xfrm>
          <a:prstGeom prst="rect">
            <a:avLst/>
          </a:prstGeom>
          <a:noFill/>
        </p:spPr>
        <p:txBody>
          <a:bodyPr wrap="square">
            <a:spAutoFit/>
          </a:bodyPr>
          <a:lstStyle/>
          <a:p>
            <a:r>
              <a:rPr lang="en-US" sz="1200" dirty="0"/>
              <a:t>sum(</a:t>
            </a:r>
            <a:r>
              <a:rPr lang="en-US" sz="1200" dirty="0" err="1"/>
              <a:t>rpois</a:t>
            </a:r>
            <a:r>
              <a:rPr lang="en-US" sz="1200" dirty="0"/>
              <a:t>(30134, lambda = .0002))</a:t>
            </a:r>
          </a:p>
        </p:txBody>
      </p:sp>
    </p:spTree>
    <p:extLst>
      <p:ext uri="{BB962C8B-B14F-4D97-AF65-F5344CB8AC3E}">
        <p14:creationId xmlns:p14="http://schemas.microsoft.com/office/powerpoint/2010/main" val="2452605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2BB6D6-6C1C-3975-D755-CD7AC7AEF949}"/>
              </a:ext>
            </a:extLst>
          </p:cNvPr>
          <p:cNvSpPr txBox="1"/>
          <p:nvPr/>
        </p:nvSpPr>
        <p:spPr>
          <a:xfrm>
            <a:off x="1475715" y="289711"/>
            <a:ext cx="10529486"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r>
              <a:rPr lang="en-US"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2644198F-6510-E457-AE2F-6175CBA4CF68}"/>
              </a:ext>
            </a:extLst>
          </p:cNvPr>
          <p:cNvPicPr>
            <a:picLocks noChangeAspect="1"/>
          </p:cNvPicPr>
          <p:nvPr/>
        </p:nvPicPr>
        <p:blipFill>
          <a:blip r:embed="rId2"/>
          <a:stretch>
            <a:fillRect/>
          </a:stretch>
        </p:blipFill>
        <p:spPr>
          <a:xfrm>
            <a:off x="3176587" y="3067191"/>
            <a:ext cx="5838825" cy="1266825"/>
          </a:xfrm>
          <a:prstGeom prst="rect">
            <a:avLst/>
          </a:prstGeom>
        </p:spPr>
      </p:pic>
      <p:cxnSp>
        <p:nvCxnSpPr>
          <p:cNvPr id="6" name="Straight Arrow Connector 5">
            <a:extLst>
              <a:ext uri="{FF2B5EF4-FFF2-40B4-BE49-F238E27FC236}">
                <a16:creationId xmlns:a16="http://schemas.microsoft.com/office/drawing/2014/main" id="{058A6408-788C-5F2D-49A1-A5F6A9317786}"/>
              </a:ext>
            </a:extLst>
          </p:cNvPr>
          <p:cNvCxnSpPr/>
          <p:nvPr/>
        </p:nvCxnSpPr>
        <p:spPr>
          <a:xfrm flipH="1">
            <a:off x="9162107" y="3972207"/>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FAA2927-45A9-D782-5916-632DAD921E6D}"/>
              </a:ext>
            </a:extLst>
          </p:cNvPr>
          <p:cNvCxnSpPr/>
          <p:nvPr/>
        </p:nvCxnSpPr>
        <p:spPr>
          <a:xfrm>
            <a:off x="2317687" y="3972207"/>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CA8225-6B35-F5E4-ACB2-9039E60B03F7}"/>
              </a:ext>
            </a:extLst>
          </p:cNvPr>
          <p:cNvSpPr txBox="1"/>
          <p:nvPr/>
        </p:nvSpPr>
        <p:spPr>
          <a:xfrm>
            <a:off x="46413" y="3817908"/>
            <a:ext cx="4924598" cy="276999"/>
          </a:xfrm>
          <a:prstGeom prst="rect">
            <a:avLst/>
          </a:prstGeom>
          <a:noFill/>
        </p:spPr>
        <p:txBody>
          <a:bodyPr wrap="square">
            <a:spAutoFit/>
          </a:bodyPr>
          <a:lstStyle/>
          <a:p>
            <a:r>
              <a:rPr lang="en-US" sz="1200" dirty="0"/>
              <a:t>sum(</a:t>
            </a:r>
            <a:r>
              <a:rPr lang="en-US" sz="1200" dirty="0" err="1"/>
              <a:t>rpois</a:t>
            </a:r>
            <a:r>
              <a:rPr lang="en-US" sz="1200" dirty="0"/>
              <a:t>(342141, lambda = .0002))</a:t>
            </a:r>
          </a:p>
        </p:txBody>
      </p:sp>
    </p:spTree>
    <p:extLst>
      <p:ext uri="{BB962C8B-B14F-4D97-AF65-F5344CB8AC3E}">
        <p14:creationId xmlns:p14="http://schemas.microsoft.com/office/powerpoint/2010/main" val="3581739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178665-E8D0-4D3A-0614-498DA943A4E3}"/>
              </a:ext>
            </a:extLst>
          </p:cNvPr>
          <p:cNvSpPr txBox="1"/>
          <p:nvPr/>
        </p:nvSpPr>
        <p:spPr>
          <a:xfrm>
            <a:off x="1475715" y="289711"/>
            <a:ext cx="10529486"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3B8E9B34-59F8-4406-717F-37D9C2523925}"/>
              </a:ext>
            </a:extLst>
          </p:cNvPr>
          <p:cNvCxnSpPr/>
          <p:nvPr/>
        </p:nvCxnSpPr>
        <p:spPr>
          <a:xfrm flipH="1">
            <a:off x="9162107" y="3456162"/>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ACF5B03-FAEC-C5B4-2DDA-5FB4315D3DF3}"/>
              </a:ext>
            </a:extLst>
          </p:cNvPr>
          <p:cNvCxnSpPr/>
          <p:nvPr/>
        </p:nvCxnSpPr>
        <p:spPr>
          <a:xfrm>
            <a:off x="2317687" y="3456162"/>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C0BDFE8-7349-20B6-17C4-BAC908E07E4B}"/>
              </a:ext>
            </a:extLst>
          </p:cNvPr>
          <p:cNvPicPr>
            <a:picLocks noChangeAspect="1"/>
          </p:cNvPicPr>
          <p:nvPr/>
        </p:nvPicPr>
        <p:blipFill>
          <a:blip r:embed="rId2"/>
          <a:stretch>
            <a:fillRect/>
          </a:stretch>
        </p:blipFill>
        <p:spPr>
          <a:xfrm>
            <a:off x="3243262" y="3154375"/>
            <a:ext cx="5705475" cy="1219200"/>
          </a:xfrm>
          <a:prstGeom prst="rect">
            <a:avLst/>
          </a:prstGeom>
        </p:spPr>
      </p:pic>
      <p:sp>
        <p:nvSpPr>
          <p:cNvPr id="3" name="TextBox 2">
            <a:extLst>
              <a:ext uri="{FF2B5EF4-FFF2-40B4-BE49-F238E27FC236}">
                <a16:creationId xmlns:a16="http://schemas.microsoft.com/office/drawing/2014/main" id="{9FFE97AB-D5C6-5282-80C3-8FCC4EC1755D}"/>
              </a:ext>
            </a:extLst>
          </p:cNvPr>
          <p:cNvSpPr txBox="1"/>
          <p:nvPr/>
        </p:nvSpPr>
        <p:spPr>
          <a:xfrm>
            <a:off x="46413" y="3302520"/>
            <a:ext cx="4924598" cy="276999"/>
          </a:xfrm>
          <a:prstGeom prst="rect">
            <a:avLst/>
          </a:prstGeom>
          <a:noFill/>
        </p:spPr>
        <p:txBody>
          <a:bodyPr wrap="square">
            <a:spAutoFit/>
          </a:bodyPr>
          <a:lstStyle/>
          <a:p>
            <a:r>
              <a:rPr lang="en-US" sz="1200" dirty="0"/>
              <a:t>sum(</a:t>
            </a:r>
            <a:r>
              <a:rPr lang="en-US" sz="1200" dirty="0" err="1"/>
              <a:t>rpois</a:t>
            </a:r>
            <a:r>
              <a:rPr lang="en-US" sz="1200" dirty="0"/>
              <a:t>(45635, lambda = .0001))</a:t>
            </a:r>
          </a:p>
        </p:txBody>
      </p:sp>
    </p:spTree>
    <p:extLst>
      <p:ext uri="{BB962C8B-B14F-4D97-AF65-F5344CB8AC3E}">
        <p14:creationId xmlns:p14="http://schemas.microsoft.com/office/powerpoint/2010/main" val="3863357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A1B0DF-3BA6-25E4-6003-7ADCADF229CB}"/>
              </a:ext>
            </a:extLst>
          </p:cNvPr>
          <p:cNvSpPr txBox="1"/>
          <p:nvPr/>
        </p:nvSpPr>
        <p:spPr>
          <a:xfrm>
            <a:off x="1475715" y="289711"/>
            <a:ext cx="10529486" cy="286232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cxnSp>
        <p:nvCxnSpPr>
          <p:cNvPr id="9" name="Straight Arrow Connector 8">
            <a:extLst>
              <a:ext uri="{FF2B5EF4-FFF2-40B4-BE49-F238E27FC236}">
                <a16:creationId xmlns:a16="http://schemas.microsoft.com/office/drawing/2014/main" id="{66162A69-405F-FEA2-661A-2651413EA473}"/>
              </a:ext>
            </a:extLst>
          </p:cNvPr>
          <p:cNvCxnSpPr/>
          <p:nvPr/>
        </p:nvCxnSpPr>
        <p:spPr>
          <a:xfrm flipH="1">
            <a:off x="9162107" y="3628173"/>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210D60-6601-28FD-1D9F-28D0D0427E55}"/>
              </a:ext>
            </a:extLst>
          </p:cNvPr>
          <p:cNvCxnSpPr/>
          <p:nvPr/>
        </p:nvCxnSpPr>
        <p:spPr>
          <a:xfrm>
            <a:off x="2317687" y="3628173"/>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2D61F9-494D-0747-EF60-D8DD1B4C8820}"/>
              </a:ext>
            </a:extLst>
          </p:cNvPr>
          <p:cNvPicPr>
            <a:picLocks noChangeAspect="1"/>
          </p:cNvPicPr>
          <p:nvPr/>
        </p:nvPicPr>
        <p:blipFill>
          <a:blip r:embed="rId2"/>
          <a:stretch>
            <a:fillRect/>
          </a:stretch>
        </p:blipFill>
        <p:spPr>
          <a:xfrm>
            <a:off x="3243262" y="3154375"/>
            <a:ext cx="5705475" cy="1219200"/>
          </a:xfrm>
          <a:prstGeom prst="rect">
            <a:avLst/>
          </a:prstGeom>
        </p:spPr>
      </p:pic>
      <p:sp>
        <p:nvSpPr>
          <p:cNvPr id="3" name="TextBox 2">
            <a:extLst>
              <a:ext uri="{FF2B5EF4-FFF2-40B4-BE49-F238E27FC236}">
                <a16:creationId xmlns:a16="http://schemas.microsoft.com/office/drawing/2014/main" id="{9A895B13-ACEE-9226-25B3-0EEDBAB6FD2B}"/>
              </a:ext>
            </a:extLst>
          </p:cNvPr>
          <p:cNvSpPr txBox="1"/>
          <p:nvPr/>
        </p:nvSpPr>
        <p:spPr>
          <a:xfrm>
            <a:off x="46413" y="3502028"/>
            <a:ext cx="4924598" cy="276999"/>
          </a:xfrm>
          <a:prstGeom prst="rect">
            <a:avLst/>
          </a:prstGeom>
          <a:noFill/>
        </p:spPr>
        <p:txBody>
          <a:bodyPr wrap="square">
            <a:spAutoFit/>
          </a:bodyPr>
          <a:lstStyle/>
          <a:p>
            <a:r>
              <a:rPr lang="en-US" sz="1200" dirty="0"/>
              <a:t>sum(</a:t>
            </a:r>
            <a:r>
              <a:rPr lang="en-US" sz="1200" dirty="0" err="1"/>
              <a:t>rpois</a:t>
            </a:r>
            <a:r>
              <a:rPr lang="en-US" sz="1200" dirty="0"/>
              <a:t>(24212, lambda = .0001))</a:t>
            </a:r>
          </a:p>
        </p:txBody>
      </p:sp>
    </p:spTree>
    <p:extLst>
      <p:ext uri="{BB962C8B-B14F-4D97-AF65-F5344CB8AC3E}">
        <p14:creationId xmlns:p14="http://schemas.microsoft.com/office/powerpoint/2010/main" val="236934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54840A-BFD8-E380-5D92-33F2C49D9758}"/>
              </a:ext>
            </a:extLst>
          </p:cNvPr>
          <p:cNvSpPr txBox="1"/>
          <p:nvPr/>
        </p:nvSpPr>
        <p:spPr>
          <a:xfrm>
            <a:off x="2263364" y="1792587"/>
            <a:ext cx="1429750" cy="369332"/>
          </a:xfrm>
          <a:prstGeom prst="rect">
            <a:avLst/>
          </a:prstGeom>
          <a:noFill/>
        </p:spPr>
        <p:txBody>
          <a:bodyPr wrap="none" rtlCol="0">
            <a:spAutoFit/>
          </a:bodyPr>
          <a:lstStyle/>
          <a:p>
            <a:r>
              <a:rPr lang="en-US" dirty="0"/>
              <a:t>16S vs. WGS</a:t>
            </a:r>
          </a:p>
        </p:txBody>
      </p:sp>
    </p:spTree>
    <p:extLst>
      <p:ext uri="{BB962C8B-B14F-4D97-AF65-F5344CB8AC3E}">
        <p14:creationId xmlns:p14="http://schemas.microsoft.com/office/powerpoint/2010/main" val="1735360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B845CE-1AC5-4B03-B241-1C66F460F1C8}"/>
              </a:ext>
            </a:extLst>
          </p:cNvPr>
          <p:cNvSpPr txBox="1"/>
          <p:nvPr/>
        </p:nvSpPr>
        <p:spPr>
          <a:xfrm>
            <a:off x="1475715" y="289711"/>
            <a:ext cx="10529486"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r>
              <a:rPr lang="en-US" dirty="0">
                <a:latin typeface="Arial" panose="020B0604020202020204" pitchFamily="34" charset="0"/>
                <a:cs typeface="Arial" panose="020B0604020202020204" pitchFamily="34" charset="0"/>
              </a:rPr>
              <a:t>	</a:t>
            </a:r>
          </a:p>
        </p:txBody>
      </p:sp>
      <p:cxnSp>
        <p:nvCxnSpPr>
          <p:cNvPr id="9" name="Straight Arrow Connector 8">
            <a:extLst>
              <a:ext uri="{FF2B5EF4-FFF2-40B4-BE49-F238E27FC236}">
                <a16:creationId xmlns:a16="http://schemas.microsoft.com/office/drawing/2014/main" id="{99D1DF45-8D9C-EA71-972F-C4F032FC2D2F}"/>
              </a:ext>
            </a:extLst>
          </p:cNvPr>
          <p:cNvCxnSpPr/>
          <p:nvPr/>
        </p:nvCxnSpPr>
        <p:spPr>
          <a:xfrm flipH="1">
            <a:off x="9162107" y="3854515"/>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1EB2DA-A34E-AE11-A934-D7270F105E3C}"/>
              </a:ext>
            </a:extLst>
          </p:cNvPr>
          <p:cNvCxnSpPr/>
          <p:nvPr/>
        </p:nvCxnSpPr>
        <p:spPr>
          <a:xfrm>
            <a:off x="2317687" y="3854515"/>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4A55AB1-C33F-B73A-D1E0-B55E0C466440}"/>
              </a:ext>
            </a:extLst>
          </p:cNvPr>
          <p:cNvPicPr>
            <a:picLocks noChangeAspect="1"/>
          </p:cNvPicPr>
          <p:nvPr/>
        </p:nvPicPr>
        <p:blipFill>
          <a:blip r:embed="rId2"/>
          <a:stretch>
            <a:fillRect/>
          </a:stretch>
        </p:blipFill>
        <p:spPr>
          <a:xfrm>
            <a:off x="3243262" y="3154375"/>
            <a:ext cx="5705475" cy="1219200"/>
          </a:xfrm>
          <a:prstGeom prst="rect">
            <a:avLst/>
          </a:prstGeom>
        </p:spPr>
      </p:pic>
      <p:sp>
        <p:nvSpPr>
          <p:cNvPr id="3" name="TextBox 2">
            <a:extLst>
              <a:ext uri="{FF2B5EF4-FFF2-40B4-BE49-F238E27FC236}">
                <a16:creationId xmlns:a16="http://schemas.microsoft.com/office/drawing/2014/main" id="{6ABDCD7F-AF8E-A1F1-7935-896DCB856298}"/>
              </a:ext>
            </a:extLst>
          </p:cNvPr>
          <p:cNvSpPr txBox="1"/>
          <p:nvPr/>
        </p:nvSpPr>
        <p:spPr>
          <a:xfrm>
            <a:off x="46413" y="3689063"/>
            <a:ext cx="4924598" cy="276999"/>
          </a:xfrm>
          <a:prstGeom prst="rect">
            <a:avLst/>
          </a:prstGeom>
          <a:noFill/>
        </p:spPr>
        <p:txBody>
          <a:bodyPr wrap="square">
            <a:spAutoFit/>
          </a:bodyPr>
          <a:lstStyle/>
          <a:p>
            <a:r>
              <a:rPr lang="en-US" sz="1200" dirty="0"/>
              <a:t>sum(</a:t>
            </a:r>
            <a:r>
              <a:rPr lang="en-US" sz="1200" dirty="0" err="1"/>
              <a:t>rpois</a:t>
            </a:r>
            <a:r>
              <a:rPr lang="en-US" sz="1200" dirty="0"/>
              <a:t>(30134, lambda = .0001))</a:t>
            </a:r>
          </a:p>
        </p:txBody>
      </p:sp>
    </p:spTree>
    <p:extLst>
      <p:ext uri="{BB962C8B-B14F-4D97-AF65-F5344CB8AC3E}">
        <p14:creationId xmlns:p14="http://schemas.microsoft.com/office/powerpoint/2010/main" val="89726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FF42A9F-0FCB-EDB6-9113-DF190781DF58}"/>
              </a:ext>
            </a:extLst>
          </p:cNvPr>
          <p:cNvSpPr txBox="1"/>
          <p:nvPr/>
        </p:nvSpPr>
        <p:spPr>
          <a:xfrm>
            <a:off x="1475715" y="289711"/>
            <a:ext cx="10529486" cy="258532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model this behavior with a simple Poisson-based procedure with a small # of free parameters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the top 10 taxa are “real”.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Simulate the rest of the dataset as Poisson based sampling error:</a:t>
            </a:r>
          </a:p>
          <a:p>
            <a:r>
              <a:rPr lang="en-US" dirty="0">
                <a:latin typeface="Arial" panose="020B0604020202020204" pitchFamily="34" charset="0"/>
                <a:cs typeface="Arial" panose="020B0604020202020204" pitchFamily="34" charset="0"/>
              </a:rPr>
              <a:t>	for each “simulated” taxa	</a:t>
            </a:r>
          </a:p>
          <a:p>
            <a:r>
              <a:rPr lang="en-US" dirty="0">
                <a:latin typeface="Arial" panose="020B0604020202020204" pitchFamily="34" charset="0"/>
                <a:cs typeface="Arial" panose="020B0604020202020204" pitchFamily="34" charset="0"/>
              </a:rPr>
              <a:t>	randomly choose one of </a:t>
            </a:r>
          </a:p>
          <a:p>
            <a:r>
              <a:rPr lang="en-US" dirty="0">
                <a:latin typeface="Arial" panose="020B0604020202020204" pitchFamily="34" charset="0"/>
                <a:cs typeface="Arial" panose="020B0604020202020204" pitchFamily="34" charset="0"/>
              </a:rPr>
              <a:t>	randomly choose an error rate over some range (e.g. 0 &lt; error &lt;= 0.002 )</a:t>
            </a:r>
          </a:p>
          <a:p>
            <a:r>
              <a:rPr lang="en-US" dirty="0">
                <a:latin typeface="Arial" panose="020B0604020202020204" pitchFamily="34" charset="0"/>
                <a:cs typeface="Arial" panose="020B0604020202020204" pitchFamily="34" charset="0"/>
              </a:rPr>
              <a:t>	</a:t>
            </a:r>
          </a:p>
        </p:txBody>
      </p:sp>
      <p:cxnSp>
        <p:nvCxnSpPr>
          <p:cNvPr id="9" name="Straight Arrow Connector 8">
            <a:extLst>
              <a:ext uri="{FF2B5EF4-FFF2-40B4-BE49-F238E27FC236}">
                <a16:creationId xmlns:a16="http://schemas.microsoft.com/office/drawing/2014/main" id="{68F26177-3A4D-76AC-BDCE-9B365DDA5B59}"/>
              </a:ext>
            </a:extLst>
          </p:cNvPr>
          <p:cNvCxnSpPr/>
          <p:nvPr/>
        </p:nvCxnSpPr>
        <p:spPr>
          <a:xfrm flipH="1">
            <a:off x="9080630" y="4017469"/>
            <a:ext cx="669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AE075-668C-7D4A-3AB8-E6B6D31073BE}"/>
              </a:ext>
            </a:extLst>
          </p:cNvPr>
          <p:cNvCxnSpPr/>
          <p:nvPr/>
        </p:nvCxnSpPr>
        <p:spPr>
          <a:xfrm>
            <a:off x="2317687" y="4017469"/>
            <a:ext cx="85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A214A73-D905-DC0C-AA4C-BE697753DC42}"/>
              </a:ext>
            </a:extLst>
          </p:cNvPr>
          <p:cNvPicPr>
            <a:picLocks noChangeAspect="1"/>
          </p:cNvPicPr>
          <p:nvPr/>
        </p:nvPicPr>
        <p:blipFill>
          <a:blip r:embed="rId2"/>
          <a:stretch>
            <a:fillRect/>
          </a:stretch>
        </p:blipFill>
        <p:spPr>
          <a:xfrm>
            <a:off x="3243262" y="3154375"/>
            <a:ext cx="5705475" cy="1219200"/>
          </a:xfrm>
          <a:prstGeom prst="rect">
            <a:avLst/>
          </a:prstGeom>
        </p:spPr>
      </p:pic>
      <p:sp>
        <p:nvSpPr>
          <p:cNvPr id="12" name="TextBox 11">
            <a:extLst>
              <a:ext uri="{FF2B5EF4-FFF2-40B4-BE49-F238E27FC236}">
                <a16:creationId xmlns:a16="http://schemas.microsoft.com/office/drawing/2014/main" id="{7DDF00E1-8ADF-7D63-AB00-25179C692E27}"/>
              </a:ext>
            </a:extLst>
          </p:cNvPr>
          <p:cNvSpPr txBox="1"/>
          <p:nvPr/>
        </p:nvSpPr>
        <p:spPr>
          <a:xfrm>
            <a:off x="1611516" y="5159905"/>
            <a:ext cx="8686993"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 this way we simulate the entire dataset assuming that everything except the </a:t>
            </a:r>
          </a:p>
          <a:p>
            <a:r>
              <a:rPr lang="en-US" dirty="0">
                <a:solidFill>
                  <a:srgbClr val="FF0000"/>
                </a:solidFill>
                <a:latin typeface="Arial" panose="020B0604020202020204" pitchFamily="34" charset="0"/>
                <a:cs typeface="Arial" panose="020B0604020202020204" pitchFamily="34" charset="0"/>
              </a:rPr>
              <a:t>most abundant taxa is Poisson-based classification error of the most abundant taxa</a:t>
            </a:r>
          </a:p>
        </p:txBody>
      </p:sp>
      <p:sp>
        <p:nvSpPr>
          <p:cNvPr id="3" name="TextBox 2">
            <a:extLst>
              <a:ext uri="{FF2B5EF4-FFF2-40B4-BE49-F238E27FC236}">
                <a16:creationId xmlns:a16="http://schemas.microsoft.com/office/drawing/2014/main" id="{3FBE6922-6D78-20AC-979E-0BE493C63137}"/>
              </a:ext>
            </a:extLst>
          </p:cNvPr>
          <p:cNvSpPr txBox="1"/>
          <p:nvPr/>
        </p:nvSpPr>
        <p:spPr>
          <a:xfrm>
            <a:off x="46413" y="3847004"/>
            <a:ext cx="4924598" cy="276999"/>
          </a:xfrm>
          <a:prstGeom prst="rect">
            <a:avLst/>
          </a:prstGeom>
          <a:noFill/>
        </p:spPr>
        <p:txBody>
          <a:bodyPr wrap="square">
            <a:spAutoFit/>
          </a:bodyPr>
          <a:lstStyle/>
          <a:p>
            <a:r>
              <a:rPr lang="en-US" sz="1200" dirty="0"/>
              <a:t>sum(</a:t>
            </a:r>
            <a:r>
              <a:rPr lang="en-US" sz="1200" dirty="0" err="1"/>
              <a:t>rpois</a:t>
            </a:r>
            <a:r>
              <a:rPr lang="en-US" sz="1200" dirty="0"/>
              <a:t>(342141, lambda = .0001))</a:t>
            </a:r>
          </a:p>
        </p:txBody>
      </p:sp>
    </p:spTree>
    <p:extLst>
      <p:ext uri="{BB962C8B-B14F-4D97-AF65-F5344CB8AC3E}">
        <p14:creationId xmlns:p14="http://schemas.microsoft.com/office/powerpoint/2010/main" val="2975870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3D498A-A3BB-5E83-F439-BCE1E7296D11}"/>
              </a:ext>
            </a:extLst>
          </p:cNvPr>
          <p:cNvPicPr>
            <a:picLocks noChangeAspect="1"/>
          </p:cNvPicPr>
          <p:nvPr/>
        </p:nvPicPr>
        <p:blipFill>
          <a:blip r:embed="rId2"/>
          <a:stretch>
            <a:fillRect/>
          </a:stretch>
        </p:blipFill>
        <p:spPr>
          <a:xfrm>
            <a:off x="2969819" y="461962"/>
            <a:ext cx="5962650" cy="5934075"/>
          </a:xfrm>
          <a:prstGeom prst="rect">
            <a:avLst/>
          </a:prstGeom>
        </p:spPr>
      </p:pic>
      <p:sp>
        <p:nvSpPr>
          <p:cNvPr id="6" name="TextBox 5">
            <a:extLst>
              <a:ext uri="{FF2B5EF4-FFF2-40B4-BE49-F238E27FC236}">
                <a16:creationId xmlns:a16="http://schemas.microsoft.com/office/drawing/2014/main" id="{B98DDE17-7D01-4039-3643-EA01914EEF48}"/>
              </a:ext>
            </a:extLst>
          </p:cNvPr>
          <p:cNvSpPr txBox="1"/>
          <p:nvPr/>
        </p:nvSpPr>
        <p:spPr>
          <a:xfrm>
            <a:off x="814812" y="226337"/>
            <a:ext cx="1078583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Somewhat remarkably, this simple model captures much of the behavior of low-abundance Kraken taxa </a:t>
            </a:r>
          </a:p>
        </p:txBody>
      </p:sp>
      <p:sp>
        <p:nvSpPr>
          <p:cNvPr id="2" name="Rectangle 1">
            <a:extLst>
              <a:ext uri="{FF2B5EF4-FFF2-40B4-BE49-F238E27FC236}">
                <a16:creationId xmlns:a16="http://schemas.microsoft.com/office/drawing/2014/main" id="{60F961B8-8425-F719-5D9B-57D0FCB6219A}"/>
              </a:ext>
            </a:extLst>
          </p:cNvPr>
          <p:cNvSpPr/>
          <p:nvPr/>
        </p:nvSpPr>
        <p:spPr>
          <a:xfrm>
            <a:off x="2969819" y="869133"/>
            <a:ext cx="47049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2D5E61-7164-12F5-85E2-98FF192EDCFF}"/>
              </a:ext>
            </a:extLst>
          </p:cNvPr>
          <p:cNvSpPr/>
          <p:nvPr/>
        </p:nvSpPr>
        <p:spPr>
          <a:xfrm>
            <a:off x="5024486" y="6127422"/>
            <a:ext cx="2498103" cy="397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8F4666-48AF-FB6B-ECBD-AA95943DBF0D}"/>
              </a:ext>
            </a:extLst>
          </p:cNvPr>
          <p:cNvSpPr/>
          <p:nvPr/>
        </p:nvSpPr>
        <p:spPr>
          <a:xfrm>
            <a:off x="2969819" y="2837468"/>
            <a:ext cx="362556" cy="111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CA46B-EE6B-8BAB-82B9-4E7F82047720}"/>
              </a:ext>
            </a:extLst>
          </p:cNvPr>
          <p:cNvSpPr txBox="1"/>
          <p:nvPr/>
        </p:nvSpPr>
        <p:spPr>
          <a:xfrm>
            <a:off x="4256199" y="5971886"/>
            <a:ext cx="4065537"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(mean Kraken 2)</a:t>
            </a:r>
          </a:p>
        </p:txBody>
      </p:sp>
      <p:sp>
        <p:nvSpPr>
          <p:cNvPr id="11" name="TextBox 10">
            <a:extLst>
              <a:ext uri="{FF2B5EF4-FFF2-40B4-BE49-F238E27FC236}">
                <a16:creationId xmlns:a16="http://schemas.microsoft.com/office/drawing/2014/main" id="{FA58A27E-EA90-E662-9EF4-114FDD483C8F}"/>
              </a:ext>
            </a:extLst>
          </p:cNvPr>
          <p:cNvSpPr txBox="1"/>
          <p:nvPr/>
        </p:nvSpPr>
        <p:spPr>
          <a:xfrm>
            <a:off x="2526383" y="3163383"/>
            <a:ext cx="845103"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Rho</a:t>
            </a:r>
          </a:p>
        </p:txBody>
      </p:sp>
    </p:spTree>
    <p:extLst>
      <p:ext uri="{BB962C8B-B14F-4D97-AF65-F5344CB8AC3E}">
        <p14:creationId xmlns:p14="http://schemas.microsoft.com/office/powerpoint/2010/main" val="1277418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5B1B75-50AA-7F87-45E8-94510902D90D}"/>
              </a:ext>
            </a:extLst>
          </p:cNvPr>
          <p:cNvPicPr>
            <a:picLocks noChangeAspect="1"/>
          </p:cNvPicPr>
          <p:nvPr/>
        </p:nvPicPr>
        <p:blipFill>
          <a:blip r:embed="rId2"/>
          <a:stretch>
            <a:fillRect/>
          </a:stretch>
        </p:blipFill>
        <p:spPr>
          <a:xfrm>
            <a:off x="1322719" y="184666"/>
            <a:ext cx="3520373" cy="3503502"/>
          </a:xfrm>
          <a:prstGeom prst="rect">
            <a:avLst/>
          </a:prstGeom>
        </p:spPr>
      </p:pic>
      <p:sp>
        <p:nvSpPr>
          <p:cNvPr id="4" name="TextBox 3">
            <a:extLst>
              <a:ext uri="{FF2B5EF4-FFF2-40B4-BE49-F238E27FC236}">
                <a16:creationId xmlns:a16="http://schemas.microsoft.com/office/drawing/2014/main" id="{6CCE1D62-948F-0B9E-A0A5-22FA56DF1CEF}"/>
              </a:ext>
            </a:extLst>
          </p:cNvPr>
          <p:cNvSpPr txBox="1"/>
          <p:nvPr/>
        </p:nvSpPr>
        <p:spPr>
          <a:xfrm>
            <a:off x="2668948" y="-36215"/>
            <a:ext cx="5981189"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A constant error rate fits three of four datasets very well</a:t>
            </a:r>
          </a:p>
        </p:txBody>
      </p:sp>
      <p:pic>
        <p:nvPicPr>
          <p:cNvPr id="8" name="Picture 7">
            <a:extLst>
              <a:ext uri="{FF2B5EF4-FFF2-40B4-BE49-F238E27FC236}">
                <a16:creationId xmlns:a16="http://schemas.microsoft.com/office/drawing/2014/main" id="{BEC36E17-B4CB-DCAD-06C1-E2E8DF31EBE6}"/>
              </a:ext>
            </a:extLst>
          </p:cNvPr>
          <p:cNvPicPr>
            <a:picLocks noChangeAspect="1"/>
          </p:cNvPicPr>
          <p:nvPr/>
        </p:nvPicPr>
        <p:blipFill>
          <a:blip r:embed="rId3"/>
          <a:stretch>
            <a:fillRect/>
          </a:stretch>
        </p:blipFill>
        <p:spPr>
          <a:xfrm>
            <a:off x="1471644" y="3672568"/>
            <a:ext cx="3222522" cy="3139360"/>
          </a:xfrm>
          <a:prstGeom prst="rect">
            <a:avLst/>
          </a:prstGeom>
        </p:spPr>
      </p:pic>
      <p:pic>
        <p:nvPicPr>
          <p:cNvPr id="10" name="Picture 9">
            <a:extLst>
              <a:ext uri="{FF2B5EF4-FFF2-40B4-BE49-F238E27FC236}">
                <a16:creationId xmlns:a16="http://schemas.microsoft.com/office/drawing/2014/main" id="{E19F91BD-ABE4-99CD-1EA4-5C723F9DD11A}"/>
              </a:ext>
            </a:extLst>
          </p:cNvPr>
          <p:cNvPicPr>
            <a:picLocks noChangeAspect="1"/>
          </p:cNvPicPr>
          <p:nvPr/>
        </p:nvPicPr>
        <p:blipFill>
          <a:blip r:embed="rId4"/>
          <a:stretch>
            <a:fillRect/>
          </a:stretch>
        </p:blipFill>
        <p:spPr>
          <a:xfrm>
            <a:off x="5369666" y="339883"/>
            <a:ext cx="3520373" cy="3377731"/>
          </a:xfrm>
          <a:prstGeom prst="rect">
            <a:avLst/>
          </a:prstGeom>
        </p:spPr>
      </p:pic>
      <p:pic>
        <p:nvPicPr>
          <p:cNvPr id="12" name="Picture 11">
            <a:extLst>
              <a:ext uri="{FF2B5EF4-FFF2-40B4-BE49-F238E27FC236}">
                <a16:creationId xmlns:a16="http://schemas.microsoft.com/office/drawing/2014/main" id="{F5EE92DA-CB8B-5293-E43B-5A0A8CEF31E6}"/>
              </a:ext>
            </a:extLst>
          </p:cNvPr>
          <p:cNvPicPr>
            <a:picLocks noChangeAspect="1"/>
          </p:cNvPicPr>
          <p:nvPr/>
        </p:nvPicPr>
        <p:blipFill>
          <a:blip r:embed="rId5"/>
          <a:stretch>
            <a:fillRect/>
          </a:stretch>
        </p:blipFill>
        <p:spPr>
          <a:xfrm>
            <a:off x="5448331" y="3562326"/>
            <a:ext cx="3222522" cy="3249602"/>
          </a:xfrm>
          <a:prstGeom prst="rect">
            <a:avLst/>
          </a:prstGeom>
        </p:spPr>
      </p:pic>
      <p:sp>
        <p:nvSpPr>
          <p:cNvPr id="3" name="Rectangle 2">
            <a:extLst>
              <a:ext uri="{FF2B5EF4-FFF2-40B4-BE49-F238E27FC236}">
                <a16:creationId xmlns:a16="http://schemas.microsoft.com/office/drawing/2014/main" id="{66E0686D-6A34-B5EE-4729-5F32178E20EA}"/>
              </a:ext>
            </a:extLst>
          </p:cNvPr>
          <p:cNvSpPr/>
          <p:nvPr/>
        </p:nvSpPr>
        <p:spPr>
          <a:xfrm>
            <a:off x="1262309" y="339883"/>
            <a:ext cx="418669" cy="2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CBA5A2-47F7-CBE8-38E8-6D19939A09D7}"/>
              </a:ext>
            </a:extLst>
          </p:cNvPr>
          <p:cNvSpPr/>
          <p:nvPr/>
        </p:nvSpPr>
        <p:spPr>
          <a:xfrm>
            <a:off x="5309257" y="333116"/>
            <a:ext cx="418669" cy="2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051EBD-44FA-A11B-20D3-C3D14498E578}"/>
              </a:ext>
            </a:extLst>
          </p:cNvPr>
          <p:cNvSpPr/>
          <p:nvPr/>
        </p:nvSpPr>
        <p:spPr>
          <a:xfrm>
            <a:off x="1471643" y="3764711"/>
            <a:ext cx="418669" cy="2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17E76B-25C0-AB9D-DA27-00EDEA83A38B}"/>
              </a:ext>
            </a:extLst>
          </p:cNvPr>
          <p:cNvSpPr/>
          <p:nvPr/>
        </p:nvSpPr>
        <p:spPr>
          <a:xfrm>
            <a:off x="5345292" y="3555147"/>
            <a:ext cx="418669" cy="28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966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8C023F-81EF-1A42-8FCE-6D49CF9F9977}"/>
              </a:ext>
            </a:extLst>
          </p:cNvPr>
          <p:cNvSpPr txBox="1"/>
          <p:nvPr/>
        </p:nvSpPr>
        <p:spPr>
          <a:xfrm>
            <a:off x="1140737" y="-4993"/>
            <a:ext cx="9234259"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 can explain much of the prevalence relationship from Kraken with our Poisson model</a:t>
            </a:r>
          </a:p>
          <a:p>
            <a:r>
              <a:rPr lang="en-US" dirty="0">
                <a:latin typeface="Arial" panose="020B0604020202020204" pitchFamily="34" charset="0"/>
                <a:cs typeface="Arial" panose="020B0604020202020204" pitchFamily="34" charset="0"/>
              </a:rPr>
              <a:t>(alas, with a different background error rate….)</a:t>
            </a:r>
          </a:p>
        </p:txBody>
      </p:sp>
      <p:grpSp>
        <p:nvGrpSpPr>
          <p:cNvPr id="24" name="Group 23">
            <a:extLst>
              <a:ext uri="{FF2B5EF4-FFF2-40B4-BE49-F238E27FC236}">
                <a16:creationId xmlns:a16="http://schemas.microsoft.com/office/drawing/2014/main" id="{D5F48FA3-5C18-1ECE-335B-0322B533CD9D}"/>
              </a:ext>
            </a:extLst>
          </p:cNvPr>
          <p:cNvGrpSpPr/>
          <p:nvPr/>
        </p:nvGrpSpPr>
        <p:grpSpPr>
          <a:xfrm>
            <a:off x="2913240" y="714802"/>
            <a:ext cx="6514088" cy="5857592"/>
            <a:chOff x="5175672" y="620533"/>
            <a:chExt cx="6514088" cy="5857592"/>
          </a:xfrm>
        </p:grpSpPr>
        <p:pic>
          <p:nvPicPr>
            <p:cNvPr id="25" name="Picture 24">
              <a:extLst>
                <a:ext uri="{FF2B5EF4-FFF2-40B4-BE49-F238E27FC236}">
                  <a16:creationId xmlns:a16="http://schemas.microsoft.com/office/drawing/2014/main" id="{A7BA099B-1DBE-54CC-68D7-35C3A7F96694}"/>
                </a:ext>
              </a:extLst>
            </p:cNvPr>
            <p:cNvPicPr>
              <a:picLocks noChangeAspect="1"/>
            </p:cNvPicPr>
            <p:nvPr/>
          </p:nvPicPr>
          <p:blipFill>
            <a:blip r:embed="rId2"/>
            <a:stretch>
              <a:fillRect/>
            </a:stretch>
          </p:blipFill>
          <p:spPr>
            <a:xfrm>
              <a:off x="5578681" y="620533"/>
              <a:ext cx="6111079" cy="5857592"/>
            </a:xfrm>
            <a:prstGeom prst="rect">
              <a:avLst/>
            </a:prstGeom>
          </p:spPr>
        </p:pic>
        <p:sp>
          <p:nvSpPr>
            <p:cNvPr id="26" name="Rectangle 25">
              <a:extLst>
                <a:ext uri="{FF2B5EF4-FFF2-40B4-BE49-F238E27FC236}">
                  <a16:creationId xmlns:a16="http://schemas.microsoft.com/office/drawing/2014/main" id="{7D6FBCA7-13A4-0C78-290F-394691A94150}"/>
                </a:ext>
              </a:extLst>
            </p:cNvPr>
            <p:cNvSpPr/>
            <p:nvPr/>
          </p:nvSpPr>
          <p:spPr>
            <a:xfrm>
              <a:off x="5410986" y="2323707"/>
              <a:ext cx="364574" cy="2557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9C82BA7-7C99-8391-0B33-C7DB91FD8AA6}"/>
                </a:ext>
              </a:extLst>
            </p:cNvPr>
            <p:cNvSpPr txBox="1"/>
            <p:nvPr/>
          </p:nvSpPr>
          <p:spPr>
            <a:xfrm rot="16200000">
              <a:off x="3045441" y="3110846"/>
              <a:ext cx="478368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Percent of non-zero samples</a:t>
              </a:r>
            </a:p>
          </p:txBody>
        </p:sp>
        <p:sp>
          <p:nvSpPr>
            <p:cNvPr id="28" name="Rectangle 27">
              <a:extLst>
                <a:ext uri="{FF2B5EF4-FFF2-40B4-BE49-F238E27FC236}">
                  <a16:creationId xmlns:a16="http://schemas.microsoft.com/office/drawing/2014/main" id="{AE6945FA-DB65-8328-4E51-3FD02419945F}"/>
                </a:ext>
              </a:extLst>
            </p:cNvPr>
            <p:cNvSpPr/>
            <p:nvPr/>
          </p:nvSpPr>
          <p:spPr>
            <a:xfrm>
              <a:off x="5868186" y="919113"/>
              <a:ext cx="141402" cy="5203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1CB1847-6C33-8B05-EDC9-C5A263743C89}"/>
                </a:ext>
              </a:extLst>
            </p:cNvPr>
            <p:cNvSpPr txBox="1"/>
            <p:nvPr/>
          </p:nvSpPr>
          <p:spPr>
            <a:xfrm>
              <a:off x="5671964" y="2837625"/>
              <a:ext cx="418704" cy="369332"/>
            </a:xfrm>
            <a:prstGeom prst="rect">
              <a:avLst/>
            </a:prstGeom>
            <a:noFill/>
          </p:spPr>
          <p:txBody>
            <a:bodyPr wrap="none" rtlCol="0">
              <a:spAutoFit/>
            </a:bodyPr>
            <a:lstStyle/>
            <a:p>
              <a:r>
                <a:rPr lang="en-US" dirty="0"/>
                <a:t>60</a:t>
              </a:r>
            </a:p>
          </p:txBody>
        </p:sp>
        <p:sp>
          <p:nvSpPr>
            <p:cNvPr id="30" name="TextBox 29">
              <a:extLst>
                <a:ext uri="{FF2B5EF4-FFF2-40B4-BE49-F238E27FC236}">
                  <a16:creationId xmlns:a16="http://schemas.microsoft.com/office/drawing/2014/main" id="{E71B9999-68D4-2C41-F793-8EC5C675CBE9}"/>
                </a:ext>
              </a:extLst>
            </p:cNvPr>
            <p:cNvSpPr txBox="1"/>
            <p:nvPr/>
          </p:nvSpPr>
          <p:spPr>
            <a:xfrm>
              <a:off x="5671964" y="1919932"/>
              <a:ext cx="418704" cy="369332"/>
            </a:xfrm>
            <a:prstGeom prst="rect">
              <a:avLst/>
            </a:prstGeom>
            <a:noFill/>
          </p:spPr>
          <p:txBody>
            <a:bodyPr wrap="none" rtlCol="0">
              <a:spAutoFit/>
            </a:bodyPr>
            <a:lstStyle/>
            <a:p>
              <a:r>
                <a:rPr lang="en-US" dirty="0"/>
                <a:t>80</a:t>
              </a:r>
            </a:p>
          </p:txBody>
        </p:sp>
        <p:sp>
          <p:nvSpPr>
            <p:cNvPr id="31" name="TextBox 30">
              <a:extLst>
                <a:ext uri="{FF2B5EF4-FFF2-40B4-BE49-F238E27FC236}">
                  <a16:creationId xmlns:a16="http://schemas.microsoft.com/office/drawing/2014/main" id="{0FE12896-E2BF-E2FD-9461-D08AF9F3AAA9}"/>
                </a:ext>
              </a:extLst>
            </p:cNvPr>
            <p:cNvSpPr txBox="1"/>
            <p:nvPr/>
          </p:nvSpPr>
          <p:spPr>
            <a:xfrm>
              <a:off x="5671964" y="4615992"/>
              <a:ext cx="418704" cy="369332"/>
            </a:xfrm>
            <a:prstGeom prst="rect">
              <a:avLst/>
            </a:prstGeom>
            <a:noFill/>
          </p:spPr>
          <p:txBody>
            <a:bodyPr wrap="none" rtlCol="0">
              <a:spAutoFit/>
            </a:bodyPr>
            <a:lstStyle/>
            <a:p>
              <a:r>
                <a:rPr lang="en-US" dirty="0"/>
                <a:t>20</a:t>
              </a:r>
            </a:p>
          </p:txBody>
        </p:sp>
        <p:sp>
          <p:nvSpPr>
            <p:cNvPr id="32" name="TextBox 31">
              <a:extLst>
                <a:ext uri="{FF2B5EF4-FFF2-40B4-BE49-F238E27FC236}">
                  <a16:creationId xmlns:a16="http://schemas.microsoft.com/office/drawing/2014/main" id="{3DADC4EA-DE9E-217F-A882-EE8410B259EE}"/>
                </a:ext>
              </a:extLst>
            </p:cNvPr>
            <p:cNvSpPr txBox="1"/>
            <p:nvPr/>
          </p:nvSpPr>
          <p:spPr>
            <a:xfrm>
              <a:off x="5671964" y="3720875"/>
              <a:ext cx="418704" cy="369332"/>
            </a:xfrm>
            <a:prstGeom prst="rect">
              <a:avLst/>
            </a:prstGeom>
            <a:noFill/>
          </p:spPr>
          <p:txBody>
            <a:bodyPr wrap="none" rtlCol="0">
              <a:spAutoFit/>
            </a:bodyPr>
            <a:lstStyle/>
            <a:p>
              <a:r>
                <a:rPr lang="en-US" dirty="0"/>
                <a:t>40</a:t>
              </a:r>
            </a:p>
          </p:txBody>
        </p:sp>
        <p:sp>
          <p:nvSpPr>
            <p:cNvPr id="33" name="TextBox 32">
              <a:extLst>
                <a:ext uri="{FF2B5EF4-FFF2-40B4-BE49-F238E27FC236}">
                  <a16:creationId xmlns:a16="http://schemas.microsoft.com/office/drawing/2014/main" id="{6CE943C7-EB5C-EE2F-BF57-5AE031BC63A3}"/>
                </a:ext>
              </a:extLst>
            </p:cNvPr>
            <p:cNvSpPr txBox="1"/>
            <p:nvPr/>
          </p:nvSpPr>
          <p:spPr>
            <a:xfrm>
              <a:off x="5613454" y="985102"/>
              <a:ext cx="535724" cy="369332"/>
            </a:xfrm>
            <a:prstGeom prst="rect">
              <a:avLst/>
            </a:prstGeom>
            <a:noFill/>
          </p:spPr>
          <p:txBody>
            <a:bodyPr wrap="none" rtlCol="0">
              <a:spAutoFit/>
            </a:bodyPr>
            <a:lstStyle/>
            <a:p>
              <a:r>
                <a:rPr lang="en-US" dirty="0"/>
                <a:t>100</a:t>
              </a:r>
            </a:p>
          </p:txBody>
        </p:sp>
        <p:sp>
          <p:nvSpPr>
            <p:cNvPr id="34" name="TextBox 33">
              <a:extLst>
                <a:ext uri="{FF2B5EF4-FFF2-40B4-BE49-F238E27FC236}">
                  <a16:creationId xmlns:a16="http://schemas.microsoft.com/office/drawing/2014/main" id="{ACE73C85-00A9-8B98-39AD-02B5D46E0EBC}"/>
                </a:ext>
              </a:extLst>
            </p:cNvPr>
            <p:cNvSpPr txBox="1"/>
            <p:nvPr/>
          </p:nvSpPr>
          <p:spPr>
            <a:xfrm>
              <a:off x="5744612" y="5524099"/>
              <a:ext cx="301686" cy="369332"/>
            </a:xfrm>
            <a:prstGeom prst="rect">
              <a:avLst/>
            </a:prstGeom>
            <a:noFill/>
          </p:spPr>
          <p:txBody>
            <a:bodyPr wrap="none" rtlCol="0">
              <a:spAutoFit/>
            </a:bodyPr>
            <a:lstStyle/>
            <a:p>
              <a:r>
                <a:rPr lang="en-US" dirty="0"/>
                <a:t>0</a:t>
              </a:r>
            </a:p>
          </p:txBody>
        </p:sp>
        <p:sp>
          <p:nvSpPr>
            <p:cNvPr id="35" name="Rectangle 34">
              <a:extLst>
                <a:ext uri="{FF2B5EF4-FFF2-40B4-BE49-F238E27FC236}">
                  <a16:creationId xmlns:a16="http://schemas.microsoft.com/office/drawing/2014/main" id="{B2A2E7F1-A306-E180-555F-515FB7C86CC9}"/>
                </a:ext>
              </a:extLst>
            </p:cNvPr>
            <p:cNvSpPr/>
            <p:nvPr/>
          </p:nvSpPr>
          <p:spPr>
            <a:xfrm>
              <a:off x="6183984" y="6056722"/>
              <a:ext cx="5505776" cy="176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B19BC18-8F46-AC1D-4716-51EE4096CA5D}"/>
                </a:ext>
              </a:extLst>
            </p:cNvPr>
            <p:cNvSpPr txBox="1"/>
            <p:nvPr/>
          </p:nvSpPr>
          <p:spPr>
            <a:xfrm>
              <a:off x="6255229" y="5907455"/>
              <a:ext cx="301686" cy="369332"/>
            </a:xfrm>
            <a:prstGeom prst="rect">
              <a:avLst/>
            </a:prstGeom>
            <a:noFill/>
          </p:spPr>
          <p:txBody>
            <a:bodyPr wrap="none" rtlCol="0">
              <a:spAutoFit/>
            </a:bodyPr>
            <a:lstStyle/>
            <a:p>
              <a:r>
                <a:rPr lang="en-US" dirty="0"/>
                <a:t>0</a:t>
              </a:r>
            </a:p>
          </p:txBody>
        </p:sp>
        <p:sp>
          <p:nvSpPr>
            <p:cNvPr id="37" name="TextBox 36">
              <a:extLst>
                <a:ext uri="{FF2B5EF4-FFF2-40B4-BE49-F238E27FC236}">
                  <a16:creationId xmlns:a16="http://schemas.microsoft.com/office/drawing/2014/main" id="{E1D9D9D0-86A1-A344-FFC0-DDE5EAE92AA8}"/>
                </a:ext>
              </a:extLst>
            </p:cNvPr>
            <p:cNvSpPr txBox="1"/>
            <p:nvPr/>
          </p:nvSpPr>
          <p:spPr>
            <a:xfrm>
              <a:off x="7466574" y="5907455"/>
              <a:ext cx="301686" cy="369332"/>
            </a:xfrm>
            <a:prstGeom prst="rect">
              <a:avLst/>
            </a:prstGeom>
            <a:noFill/>
          </p:spPr>
          <p:txBody>
            <a:bodyPr wrap="none" rtlCol="0">
              <a:spAutoFit/>
            </a:bodyPr>
            <a:lstStyle/>
            <a:p>
              <a:r>
                <a:rPr lang="en-US" dirty="0"/>
                <a:t>2</a:t>
              </a:r>
            </a:p>
          </p:txBody>
        </p:sp>
        <p:sp>
          <p:nvSpPr>
            <p:cNvPr id="38" name="TextBox 37">
              <a:extLst>
                <a:ext uri="{FF2B5EF4-FFF2-40B4-BE49-F238E27FC236}">
                  <a16:creationId xmlns:a16="http://schemas.microsoft.com/office/drawing/2014/main" id="{E79177A1-97CA-6A04-4B2A-0EA88AE99D92}"/>
                </a:ext>
              </a:extLst>
            </p:cNvPr>
            <p:cNvSpPr txBox="1"/>
            <p:nvPr/>
          </p:nvSpPr>
          <p:spPr>
            <a:xfrm>
              <a:off x="8682631" y="5907455"/>
              <a:ext cx="301686" cy="369332"/>
            </a:xfrm>
            <a:prstGeom prst="rect">
              <a:avLst/>
            </a:prstGeom>
            <a:noFill/>
          </p:spPr>
          <p:txBody>
            <a:bodyPr wrap="none" rtlCol="0">
              <a:spAutoFit/>
            </a:bodyPr>
            <a:lstStyle/>
            <a:p>
              <a:r>
                <a:rPr lang="en-US" dirty="0"/>
                <a:t>4</a:t>
              </a:r>
            </a:p>
          </p:txBody>
        </p:sp>
        <p:sp>
          <p:nvSpPr>
            <p:cNvPr id="39" name="TextBox 38">
              <a:extLst>
                <a:ext uri="{FF2B5EF4-FFF2-40B4-BE49-F238E27FC236}">
                  <a16:creationId xmlns:a16="http://schemas.microsoft.com/office/drawing/2014/main" id="{237292C9-A6B2-D758-29C2-37DD8CDE349A}"/>
                </a:ext>
              </a:extLst>
            </p:cNvPr>
            <p:cNvSpPr txBox="1"/>
            <p:nvPr/>
          </p:nvSpPr>
          <p:spPr>
            <a:xfrm>
              <a:off x="9908114" y="5907455"/>
              <a:ext cx="301686" cy="369332"/>
            </a:xfrm>
            <a:prstGeom prst="rect">
              <a:avLst/>
            </a:prstGeom>
            <a:noFill/>
          </p:spPr>
          <p:txBody>
            <a:bodyPr wrap="none" rtlCol="0">
              <a:spAutoFit/>
            </a:bodyPr>
            <a:lstStyle/>
            <a:p>
              <a:r>
                <a:rPr lang="en-US" dirty="0"/>
                <a:t>6</a:t>
              </a:r>
            </a:p>
          </p:txBody>
        </p:sp>
        <p:sp>
          <p:nvSpPr>
            <p:cNvPr id="40" name="TextBox 39">
              <a:extLst>
                <a:ext uri="{FF2B5EF4-FFF2-40B4-BE49-F238E27FC236}">
                  <a16:creationId xmlns:a16="http://schemas.microsoft.com/office/drawing/2014/main" id="{D301A1F4-BF2C-6FCC-7538-82C642E85BCA}"/>
                </a:ext>
              </a:extLst>
            </p:cNvPr>
            <p:cNvSpPr txBox="1"/>
            <p:nvPr/>
          </p:nvSpPr>
          <p:spPr>
            <a:xfrm>
              <a:off x="11194872" y="5907455"/>
              <a:ext cx="301686" cy="369332"/>
            </a:xfrm>
            <a:prstGeom prst="rect">
              <a:avLst/>
            </a:prstGeom>
            <a:noFill/>
          </p:spPr>
          <p:txBody>
            <a:bodyPr wrap="none" rtlCol="0">
              <a:spAutoFit/>
            </a:bodyPr>
            <a:lstStyle/>
            <a:p>
              <a:r>
                <a:rPr lang="en-US" dirty="0"/>
                <a:t>8</a:t>
              </a:r>
            </a:p>
          </p:txBody>
        </p:sp>
      </p:grpSp>
      <p:sp>
        <p:nvSpPr>
          <p:cNvPr id="41" name="Rectangle 40">
            <a:extLst>
              <a:ext uri="{FF2B5EF4-FFF2-40B4-BE49-F238E27FC236}">
                <a16:creationId xmlns:a16="http://schemas.microsoft.com/office/drawing/2014/main" id="{C8DEEBB4-52DE-F97A-E74B-51BD8457A28C}"/>
              </a:ext>
            </a:extLst>
          </p:cNvPr>
          <p:cNvSpPr/>
          <p:nvPr/>
        </p:nvSpPr>
        <p:spPr>
          <a:xfrm>
            <a:off x="5505828" y="6426323"/>
            <a:ext cx="2139854" cy="247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96FDD0F-CE93-AA2D-2635-30A8236D0DE8}"/>
              </a:ext>
            </a:extLst>
          </p:cNvPr>
          <p:cNvSpPr/>
          <p:nvPr/>
        </p:nvSpPr>
        <p:spPr>
          <a:xfrm>
            <a:off x="3949797" y="1074882"/>
            <a:ext cx="5264378" cy="4912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Object 42">
            <a:extLst>
              <a:ext uri="{FF2B5EF4-FFF2-40B4-BE49-F238E27FC236}">
                <a16:creationId xmlns:a16="http://schemas.microsoft.com/office/drawing/2014/main" id="{79DB3DFF-B984-106E-DB3C-11CBB6F7775A}"/>
              </a:ext>
            </a:extLst>
          </p:cNvPr>
          <p:cNvGraphicFramePr>
            <a:graphicFrameLocks noChangeAspect="1"/>
          </p:cNvGraphicFramePr>
          <p:nvPr/>
        </p:nvGraphicFramePr>
        <p:xfrm>
          <a:off x="3921552" y="1157327"/>
          <a:ext cx="5251797" cy="4830372"/>
        </p:xfrm>
        <a:graphic>
          <a:graphicData uri="http://schemas.openxmlformats.org/presentationml/2006/ole">
            <mc:AlternateContent xmlns:mc="http://schemas.openxmlformats.org/markup-compatibility/2006">
              <mc:Choice xmlns:v="urn:schemas-microsoft-com:vml" Requires="v">
                <p:oleObj name="Bitmap Image" r:id="rId3" imgW="6252120" imgH="5749200" progId="PBrush">
                  <p:embed/>
                </p:oleObj>
              </mc:Choice>
              <mc:Fallback>
                <p:oleObj name="Bitmap Image" r:id="rId3" imgW="6252120" imgH="5749200" progId="PBrush">
                  <p:embed/>
                  <p:pic>
                    <p:nvPicPr>
                      <p:cNvPr id="43" name="Object 42">
                        <a:extLst>
                          <a:ext uri="{FF2B5EF4-FFF2-40B4-BE49-F238E27FC236}">
                            <a16:creationId xmlns:a16="http://schemas.microsoft.com/office/drawing/2014/main" id="{79DB3DFF-B984-106E-DB3C-11CBB6F7775A}"/>
                          </a:ext>
                        </a:extLst>
                      </p:cNvPr>
                      <p:cNvPicPr/>
                      <p:nvPr/>
                    </p:nvPicPr>
                    <p:blipFill>
                      <a:blip r:embed="rId4"/>
                      <a:stretch>
                        <a:fillRect/>
                      </a:stretch>
                    </p:blipFill>
                    <p:spPr>
                      <a:xfrm>
                        <a:off x="3921552" y="1157327"/>
                        <a:ext cx="5251797" cy="4830372"/>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44C9107C-201E-E285-AA27-4BB5CEAC3CCC}"/>
              </a:ext>
            </a:extLst>
          </p:cNvPr>
          <p:cNvSpPr txBox="1"/>
          <p:nvPr/>
        </p:nvSpPr>
        <p:spPr>
          <a:xfrm>
            <a:off x="5032774" y="6294692"/>
            <a:ext cx="3706464" cy="800219"/>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Log 10 ( abundance ) </a:t>
            </a:r>
          </a:p>
          <a:p>
            <a:endParaRPr lang="en-US" dirty="0"/>
          </a:p>
        </p:txBody>
      </p:sp>
    </p:spTree>
    <p:extLst>
      <p:ext uri="{BB962C8B-B14F-4D97-AF65-F5344CB8AC3E}">
        <p14:creationId xmlns:p14="http://schemas.microsoft.com/office/powerpoint/2010/main" val="256247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252220-22AD-20BB-46B9-27F78B2FD7D2}"/>
              </a:ext>
            </a:extLst>
          </p:cNvPr>
          <p:cNvSpPr txBox="1"/>
          <p:nvPr/>
        </p:nvSpPr>
        <p:spPr>
          <a:xfrm>
            <a:off x="760496" y="333304"/>
            <a:ext cx="10649069" cy="5078313"/>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Mis-classification events from k-</a:t>
            </a:r>
            <a:r>
              <a:rPr lang="en-US" dirty="0" err="1">
                <a:latin typeface="Arial" panose="020B0604020202020204" pitchFamily="34" charset="0"/>
                <a:cs typeface="Arial" panose="020B0604020202020204" pitchFamily="34" charset="0"/>
              </a:rPr>
              <a:t>mer</a:t>
            </a:r>
            <a:r>
              <a:rPr lang="en-US" dirty="0">
                <a:latin typeface="Arial" panose="020B0604020202020204" pitchFamily="34" charset="0"/>
                <a:cs typeface="Arial" panose="020B0604020202020204" pitchFamily="34" charset="0"/>
              </a:rPr>
              <a:t> classifiers of WGS can be well modeled </a:t>
            </a:r>
          </a:p>
          <a:p>
            <a:r>
              <a:rPr lang="en-US" dirty="0">
                <a:latin typeface="Arial" panose="020B0604020202020204" pitchFamily="34" charset="0"/>
                <a:cs typeface="Arial" panose="020B0604020202020204" pitchFamily="34" charset="0"/>
              </a:rPr>
              <a:t>with a Poisson distribution with no biology in the null model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Spurious correlations can be problematic for network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Low abundance taxa with high correlations to high abundance taxa should be independently confirmed</a:t>
            </a:r>
          </a:p>
          <a:p>
            <a:r>
              <a:rPr lang="en-US" dirty="0">
                <a:latin typeface="Arial" panose="020B0604020202020204" pitchFamily="34" charset="0"/>
                <a:cs typeface="Arial" panose="020B0604020202020204" pitchFamily="34" charset="0"/>
              </a:rPr>
              <a:t>as being actually present and not “phantom”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Filtering thresholds for WGS datasets should be set from abundance (not prevalence!)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Mis-classification events become more likely as sequencing depth and database density increase!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Error models may allow us to capture background expectations and evaluate null hypotheses </a:t>
            </a:r>
          </a:p>
          <a:p>
            <a:r>
              <a:rPr lang="en-US" dirty="0">
                <a:latin typeface="Arial" panose="020B0604020202020204" pitchFamily="34" charset="0"/>
                <a:cs typeface="Arial" panose="020B0604020202020204" pitchFamily="34" charset="0"/>
              </a:rPr>
              <a:t>that a given observation of a taxa can be explained by background error rate calculations…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have such a model for 16S ASVs and are working towards that in WGS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54BEF8A-A2AA-4902-D193-F7E637674765}"/>
              </a:ext>
            </a:extLst>
          </p:cNvPr>
          <p:cNvSpPr txBox="1"/>
          <p:nvPr/>
        </p:nvSpPr>
        <p:spPr>
          <a:xfrm>
            <a:off x="887767" y="5264457"/>
            <a:ext cx="10572125" cy="1200329"/>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WGS analysis can be inherently more challenging than 16S and popular algorithms have fundamental</a:t>
            </a:r>
          </a:p>
          <a:p>
            <a:r>
              <a:rPr lang="en-US" dirty="0">
                <a:solidFill>
                  <a:srgbClr val="FF0000"/>
                </a:solidFill>
                <a:latin typeface="Arial" panose="020B0604020202020204" pitchFamily="34" charset="0"/>
                <a:cs typeface="Arial" panose="020B0604020202020204" pitchFamily="34" charset="0"/>
              </a:rPr>
              <a:t>disagreements about how to interpret WGS data</a:t>
            </a:r>
          </a:p>
          <a:p>
            <a:endParaRPr lang="en-US"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A significant result with metadata does not mean the taxon is actually present.</a:t>
            </a:r>
          </a:p>
        </p:txBody>
      </p:sp>
    </p:spTree>
    <p:extLst>
      <p:ext uri="{BB962C8B-B14F-4D97-AF65-F5344CB8AC3E}">
        <p14:creationId xmlns:p14="http://schemas.microsoft.com/office/powerpoint/2010/main" val="2216464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8CE51B-9478-2B59-F4E6-D1C83EBC1B74}"/>
              </a:ext>
            </a:extLst>
          </p:cNvPr>
          <p:cNvSpPr txBox="1"/>
          <p:nvPr/>
        </p:nvSpPr>
        <p:spPr>
          <a:xfrm>
            <a:off x="2447638" y="2512291"/>
            <a:ext cx="7148111" cy="1015663"/>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      Recommendations for dealing with contaminant issues in </a:t>
            </a:r>
          </a:p>
          <a:p>
            <a:r>
              <a:rPr lang="en-US" sz="2000" dirty="0">
                <a:latin typeface="Arial" panose="020B0604020202020204" pitchFamily="34" charset="0"/>
                <a:cs typeface="Arial" panose="020B0604020202020204" pitchFamily="34" charset="0"/>
              </a:rPr>
              <a:t>		 built-environment sampling</a:t>
            </a:r>
          </a:p>
          <a:p>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36010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C7C0D-8B6E-D12C-E952-2BD85879E2A5}"/>
              </a:ext>
            </a:extLst>
          </p:cNvPr>
          <p:cNvSpPr txBox="1"/>
          <p:nvPr/>
        </p:nvSpPr>
        <p:spPr>
          <a:xfrm>
            <a:off x="1165253" y="443834"/>
            <a:ext cx="10238700" cy="341632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Even without contaminants, microbiome sampling is complex…</a:t>
            </a:r>
          </a:p>
          <a:p>
            <a:r>
              <a:rPr lang="en-US" dirty="0">
                <a:latin typeface="Arial" panose="020B0604020202020204" pitchFamily="34" charset="0"/>
                <a:cs typeface="Arial" panose="020B0604020202020204" pitchFamily="34" charset="0"/>
              </a:rPr>
              <a:t>Issues with </a:t>
            </a:r>
            <a:r>
              <a:rPr lang="en-US" dirty="0">
                <a:solidFill>
                  <a:srgbClr val="FF0000"/>
                </a:solidFill>
                <a:latin typeface="Arial" panose="020B0604020202020204" pitchFamily="34" charset="0"/>
                <a:cs typeface="Arial" panose="020B0604020202020204" pitchFamily="34" charset="0"/>
              </a:rPr>
              <a:t>compositionality</a:t>
            </a:r>
            <a:r>
              <a:rPr lang="en-US" dirty="0">
                <a:latin typeface="Arial" panose="020B0604020202020204" pitchFamily="34" charset="0"/>
                <a:cs typeface="Arial" panose="020B0604020202020204" pitchFamily="34" charset="0"/>
              </a:rPr>
              <a:t> and </a:t>
            </a:r>
            <a:r>
              <a:rPr lang="en-US" dirty="0">
                <a:solidFill>
                  <a:srgbClr val="FF0000"/>
                </a:solidFill>
                <a:latin typeface="Arial" panose="020B0604020202020204" pitchFamily="34" charset="0"/>
                <a:cs typeface="Arial" panose="020B0604020202020204" pitchFamily="34" charset="0"/>
              </a:rPr>
              <a:t>measurement bias</a:t>
            </a:r>
            <a:r>
              <a:rPr lang="en-US" dirty="0">
                <a:latin typeface="Arial" panose="020B0604020202020204" pitchFamily="34" charset="0"/>
                <a:cs typeface="Arial" panose="020B0604020202020204" pitchFamily="34" charset="0"/>
              </a:rPr>
              <a:t> can impact the accuracy of our measurements</a:t>
            </a:r>
          </a:p>
          <a:p>
            <a:r>
              <a:rPr lang="en-US" dirty="0">
                <a:latin typeface="Arial" panose="020B0604020202020204" pitchFamily="34" charset="0"/>
                <a:cs typeface="Arial" panose="020B0604020202020204" pitchFamily="34" charset="0"/>
              </a:rPr>
              <a:t>(and there is an extensive literature on these issues…)</a:t>
            </a:r>
          </a:p>
          <a:p>
            <a:endParaRPr lang="en-US" dirty="0">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Contamination</a:t>
            </a:r>
            <a:r>
              <a:rPr lang="en-US" dirty="0">
                <a:latin typeface="Arial" panose="020B0604020202020204" pitchFamily="34" charset="0"/>
                <a:cs typeface="Arial" panose="020B0604020202020204" pitchFamily="34" charset="0"/>
              </a:rPr>
              <a:t> is another level of complexity that is especially problematic in low biomass samples</a:t>
            </a:r>
          </a:p>
          <a:p>
            <a:r>
              <a:rPr lang="en-US" dirty="0">
                <a:latin typeface="Arial" panose="020B0604020202020204" pitchFamily="34" charset="0"/>
                <a:cs typeface="Arial" panose="020B0604020202020204" pitchFamily="34" charset="0"/>
              </a:rPr>
              <a:t>(i.e. most of the sampling we will do in the built environment).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Consider for each taxa (ignoring bias), the “observed” and “actual” values for a taxa</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Observed =   present in sample + sum( contaminant) </a:t>
            </a:r>
          </a:p>
        </p:txBody>
      </p:sp>
      <p:sp>
        <p:nvSpPr>
          <p:cNvPr id="5" name="TextBox 4">
            <a:extLst>
              <a:ext uri="{FF2B5EF4-FFF2-40B4-BE49-F238E27FC236}">
                <a16:creationId xmlns:a16="http://schemas.microsoft.com/office/drawing/2014/main" id="{2CE95C0A-6457-A2EC-A3C9-C70C6FEFDDE7}"/>
              </a:ext>
            </a:extLst>
          </p:cNvPr>
          <p:cNvSpPr txBox="1"/>
          <p:nvPr/>
        </p:nvSpPr>
        <p:spPr>
          <a:xfrm>
            <a:off x="1343278" y="4441299"/>
            <a:ext cx="8302273"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high biomass samples, the observed will be highly correlated to the observed</a:t>
            </a:r>
          </a:p>
          <a:p>
            <a:r>
              <a:rPr lang="en-US" dirty="0">
                <a:latin typeface="Arial" panose="020B0604020202020204" pitchFamily="34" charset="0"/>
                <a:cs typeface="Arial" panose="020B0604020202020204" pitchFamily="34" charset="0"/>
              </a:rPr>
              <a:t>In low biomass samples, contaminants may dominate</a:t>
            </a:r>
          </a:p>
        </p:txBody>
      </p:sp>
    </p:spTree>
    <p:extLst>
      <p:ext uri="{BB962C8B-B14F-4D97-AF65-F5344CB8AC3E}">
        <p14:creationId xmlns:p14="http://schemas.microsoft.com/office/powerpoint/2010/main" val="2742624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C829BF-C040-1946-0E9E-1EBA7F24B8F9}"/>
              </a:ext>
            </a:extLst>
          </p:cNvPr>
          <p:cNvPicPr>
            <a:picLocks noChangeAspect="1"/>
          </p:cNvPicPr>
          <p:nvPr/>
        </p:nvPicPr>
        <p:blipFill>
          <a:blip r:embed="rId2"/>
          <a:stretch>
            <a:fillRect/>
          </a:stretch>
        </p:blipFill>
        <p:spPr>
          <a:xfrm>
            <a:off x="453272" y="1235215"/>
            <a:ext cx="6619167" cy="2383948"/>
          </a:xfrm>
          <a:prstGeom prst="rect">
            <a:avLst/>
          </a:prstGeom>
        </p:spPr>
      </p:pic>
      <p:sp>
        <p:nvSpPr>
          <p:cNvPr id="9" name="TextBox 8">
            <a:extLst>
              <a:ext uri="{FF2B5EF4-FFF2-40B4-BE49-F238E27FC236}">
                <a16:creationId xmlns:a16="http://schemas.microsoft.com/office/drawing/2014/main" id="{FBB0FA0C-8085-AE0A-32D9-CC982F5E348D}"/>
              </a:ext>
            </a:extLst>
          </p:cNvPr>
          <p:cNvSpPr txBox="1"/>
          <p:nvPr/>
        </p:nvSpPr>
        <p:spPr>
          <a:xfrm>
            <a:off x="663547" y="7887"/>
            <a:ext cx="10046405"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Measuring low abundance microbiome is difficult and can lead to ambiguous results</a:t>
            </a:r>
          </a:p>
          <a:p>
            <a:r>
              <a:rPr lang="en-US" dirty="0">
                <a:latin typeface="Arial" panose="020B0604020202020204" pitchFamily="34" charset="0"/>
                <a:cs typeface="Arial" panose="020B0604020202020204" pitchFamily="34" charset="0"/>
              </a:rPr>
              <a:t>The “placental microbiome” controversy has consumed a great deal of time and effort</a:t>
            </a:r>
          </a:p>
          <a:p>
            <a:r>
              <a:rPr lang="en-US" dirty="0">
                <a:latin typeface="Arial" panose="020B0604020202020204" pitchFamily="34" charset="0"/>
                <a:cs typeface="Arial" panose="020B0604020202020204" pitchFamily="34" charset="0"/>
              </a:rPr>
              <a:t>A consensus appears to be emerging that these studies can be largely explained by contaminant</a:t>
            </a:r>
          </a:p>
        </p:txBody>
      </p:sp>
      <p:pic>
        <p:nvPicPr>
          <p:cNvPr id="11" name="Picture 10">
            <a:extLst>
              <a:ext uri="{FF2B5EF4-FFF2-40B4-BE49-F238E27FC236}">
                <a16:creationId xmlns:a16="http://schemas.microsoft.com/office/drawing/2014/main" id="{D7C391DF-5EE2-7EC1-54EA-470F28199D3D}"/>
              </a:ext>
            </a:extLst>
          </p:cNvPr>
          <p:cNvPicPr>
            <a:picLocks noChangeAspect="1"/>
          </p:cNvPicPr>
          <p:nvPr/>
        </p:nvPicPr>
        <p:blipFill>
          <a:blip r:embed="rId3"/>
          <a:stretch>
            <a:fillRect/>
          </a:stretch>
        </p:blipFill>
        <p:spPr>
          <a:xfrm>
            <a:off x="379187" y="3856276"/>
            <a:ext cx="5964969" cy="2006190"/>
          </a:xfrm>
          <a:prstGeom prst="rect">
            <a:avLst/>
          </a:prstGeom>
        </p:spPr>
      </p:pic>
      <p:sp>
        <p:nvSpPr>
          <p:cNvPr id="13" name="TextBox 12">
            <a:extLst>
              <a:ext uri="{FF2B5EF4-FFF2-40B4-BE49-F238E27FC236}">
                <a16:creationId xmlns:a16="http://schemas.microsoft.com/office/drawing/2014/main" id="{CD696DD1-7ABB-0228-E39B-A984261156BE}"/>
              </a:ext>
            </a:extLst>
          </p:cNvPr>
          <p:cNvSpPr txBox="1"/>
          <p:nvPr/>
        </p:nvSpPr>
        <p:spPr>
          <a:xfrm>
            <a:off x="663547" y="6133763"/>
            <a:ext cx="11021030"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 </a:t>
            </a:r>
            <a:r>
              <a:rPr lang="en-US" dirty="0" err="1">
                <a:solidFill>
                  <a:srgbClr val="FF0000"/>
                </a:solidFill>
                <a:latin typeface="Arial" panose="020B0604020202020204" pitchFamily="34" charset="0"/>
                <a:cs typeface="Arial" panose="020B0604020202020204" pitchFamily="34" charset="0"/>
              </a:rPr>
              <a:t>PreMiEr</a:t>
            </a:r>
            <a:r>
              <a:rPr lang="en-US" dirty="0">
                <a:solidFill>
                  <a:srgbClr val="FF0000"/>
                </a:solidFill>
                <a:latin typeface="Arial" panose="020B0604020202020204" pitchFamily="34" charset="0"/>
                <a:cs typeface="Arial" panose="020B0604020202020204" pitchFamily="34" charset="0"/>
              </a:rPr>
              <a:t>, we will need very strong evidence for assertions we will make about low biomass environments</a:t>
            </a:r>
          </a:p>
        </p:txBody>
      </p:sp>
      <p:pic>
        <p:nvPicPr>
          <p:cNvPr id="15" name="Picture 14">
            <a:extLst>
              <a:ext uri="{FF2B5EF4-FFF2-40B4-BE49-F238E27FC236}">
                <a16:creationId xmlns:a16="http://schemas.microsoft.com/office/drawing/2014/main" id="{DF7094CD-D357-B847-B6A0-801AEC62B286}"/>
              </a:ext>
            </a:extLst>
          </p:cNvPr>
          <p:cNvPicPr>
            <a:picLocks noChangeAspect="1"/>
          </p:cNvPicPr>
          <p:nvPr/>
        </p:nvPicPr>
        <p:blipFill>
          <a:blip r:embed="rId4"/>
          <a:stretch>
            <a:fillRect/>
          </a:stretch>
        </p:blipFill>
        <p:spPr>
          <a:xfrm>
            <a:off x="6756851" y="2739258"/>
            <a:ext cx="4750024" cy="1565416"/>
          </a:xfrm>
          <a:prstGeom prst="rect">
            <a:avLst/>
          </a:prstGeom>
        </p:spPr>
      </p:pic>
    </p:spTree>
    <p:extLst>
      <p:ext uri="{BB962C8B-B14F-4D97-AF65-F5344CB8AC3E}">
        <p14:creationId xmlns:p14="http://schemas.microsoft.com/office/powerpoint/2010/main" val="3845708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3A9C83-B421-A74B-7C36-A296E8FDF0E9}"/>
              </a:ext>
            </a:extLst>
          </p:cNvPr>
          <p:cNvSpPr txBox="1"/>
          <p:nvPr/>
        </p:nvSpPr>
        <p:spPr>
          <a:xfrm>
            <a:off x="882032" y="793017"/>
            <a:ext cx="9866868" cy="341632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Removing contaminants from microbiomes is complex.</a:t>
            </a:r>
          </a:p>
          <a:p>
            <a:r>
              <a:rPr lang="en-US" dirty="0">
                <a:latin typeface="Arial" panose="020B0604020202020204" pitchFamily="34" charset="0"/>
                <a:cs typeface="Arial" panose="020B0604020202020204" pitchFamily="34" charset="0"/>
              </a:rPr>
              <a:t>There is no simple strategy that will work consistently across different experimental strategies</a:t>
            </a:r>
          </a:p>
          <a:p>
            <a:r>
              <a:rPr lang="en-US" dirty="0">
                <a:latin typeface="Arial" panose="020B0604020202020204" pitchFamily="34" charset="0"/>
                <a:cs typeface="Arial" panose="020B0604020202020204" pitchFamily="34" charset="0"/>
              </a:rPr>
              <a:t>or even consistently within a single pipeline.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 instead of a simple list of rules to follow that will always “solve” the problem, we are instead</a:t>
            </a:r>
          </a:p>
          <a:p>
            <a:r>
              <a:rPr lang="en-US" dirty="0">
                <a:latin typeface="Arial" panose="020B0604020202020204" pitchFamily="34" charset="0"/>
                <a:cs typeface="Arial" panose="020B0604020202020204" pitchFamily="34" charset="0"/>
              </a:rPr>
              <a:t>forced to list a series of questions you need to ask about your study you need to think about as</a:t>
            </a:r>
          </a:p>
          <a:p>
            <a:r>
              <a:rPr lang="en-US" dirty="0">
                <a:latin typeface="Arial" panose="020B0604020202020204" pitchFamily="34" charset="0"/>
                <a:cs typeface="Arial" panose="020B0604020202020204" pitchFamily="34" charset="0"/>
              </a:rPr>
              <a:t>you plan your sampling.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Like so much else in the center, a strategy for contaminant detection in your study will likely be </a:t>
            </a:r>
          </a:p>
          <a:p>
            <a:r>
              <a:rPr lang="en-US" dirty="0">
                <a:latin typeface="Arial" panose="020B0604020202020204" pitchFamily="34" charset="0"/>
                <a:cs typeface="Arial" panose="020B0604020202020204" pitchFamily="34" charset="0"/>
              </a:rPr>
              <a:t>iterative requiring many cycles of trial and error.</a:t>
            </a:r>
          </a:p>
          <a:p>
            <a:endParaRPr lang="en-US" dirty="0">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Our goal is compelling evidence that our conclusions cannot be explained by contaminant</a:t>
            </a:r>
          </a:p>
        </p:txBody>
      </p:sp>
    </p:spTree>
    <p:extLst>
      <p:ext uri="{BB962C8B-B14F-4D97-AF65-F5344CB8AC3E}">
        <p14:creationId xmlns:p14="http://schemas.microsoft.com/office/powerpoint/2010/main" val="223986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6F2E0-2CBC-5161-C4C5-E8AB514C760D}"/>
              </a:ext>
            </a:extLst>
          </p:cNvPr>
          <p:cNvSpPr txBox="1"/>
          <p:nvPr/>
        </p:nvSpPr>
        <p:spPr>
          <a:xfrm>
            <a:off x="2432482" y="257452"/>
            <a:ext cx="5135893" cy="369332"/>
          </a:xfrm>
          <a:prstGeom prst="rect">
            <a:avLst/>
          </a:prstGeom>
          <a:noFill/>
        </p:spPr>
        <p:txBody>
          <a:bodyPr wrap="none" rtlCol="0">
            <a:spAutoFit/>
          </a:bodyPr>
          <a:lstStyle/>
          <a:p>
            <a:r>
              <a:rPr lang="en-US" dirty="0"/>
              <a:t>WGS obviously gives function as well as taxonomy</a:t>
            </a:r>
          </a:p>
        </p:txBody>
      </p:sp>
      <p:pic>
        <p:nvPicPr>
          <p:cNvPr id="5" name="Picture 4">
            <a:extLst>
              <a:ext uri="{FF2B5EF4-FFF2-40B4-BE49-F238E27FC236}">
                <a16:creationId xmlns:a16="http://schemas.microsoft.com/office/drawing/2014/main" id="{42C62A95-5B55-9BAF-80D2-34C032E5E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99" y="1001440"/>
            <a:ext cx="11416997" cy="436954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a:extLst>
              <a:ext uri="{FF2B5EF4-FFF2-40B4-BE49-F238E27FC236}">
                <a16:creationId xmlns:a16="http://schemas.microsoft.com/office/drawing/2014/main" id="{24005143-4C16-3334-4C7B-CEFCFBC07AF2}"/>
              </a:ext>
            </a:extLst>
          </p:cNvPr>
          <p:cNvSpPr txBox="1">
            <a:spLocks noChangeArrowheads="1"/>
          </p:cNvSpPr>
          <p:nvPr/>
        </p:nvSpPr>
        <p:spPr bwMode="auto">
          <a:xfrm>
            <a:off x="1877627" y="5856559"/>
            <a:ext cx="7620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ctr" rtl="0" fontAlgn="base">
              <a:spcBef>
                <a:spcPct val="0"/>
              </a:spcBef>
              <a:spcAft>
                <a:spcPct val="0"/>
              </a:spcAft>
              <a:defRPr sz="12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12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12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12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algn="ctr"/>
            <a:r>
              <a:rPr lang="en-GB" altLang="en-US"/>
              <a:t>C Huttenhower </a:t>
            </a:r>
            <a:r>
              <a:rPr lang="en-GB" altLang="zh-CN" i="1">
                <a:ea typeface="宋体" panose="02010600030101010101" pitchFamily="2" charset="-122"/>
              </a:rPr>
              <a:t>et al. </a:t>
            </a:r>
            <a:r>
              <a:rPr lang="en-GB" altLang="en-US" i="1"/>
              <a:t>Nature </a:t>
            </a:r>
            <a:r>
              <a:rPr lang="en-US" altLang="zh-CN" b="1">
                <a:ea typeface="宋体" panose="02010600030101010101" pitchFamily="2" charset="-122"/>
              </a:rPr>
              <a:t>486</a:t>
            </a:r>
            <a:r>
              <a:rPr lang="en-GB" altLang="en-US"/>
              <a:t>, </a:t>
            </a:r>
            <a:r>
              <a:rPr lang="en-GB" altLang="zh-CN">
                <a:ea typeface="宋体" panose="02010600030101010101" pitchFamily="2" charset="-122"/>
              </a:rPr>
              <a:t>207</a:t>
            </a:r>
            <a:r>
              <a:rPr lang="en-GB" altLang="en-US"/>
              <a:t>-</a:t>
            </a:r>
            <a:r>
              <a:rPr lang="en-GB" altLang="zh-CN">
                <a:ea typeface="宋体" panose="02010600030101010101" pitchFamily="2" charset="-122"/>
              </a:rPr>
              <a:t>214</a:t>
            </a:r>
            <a:r>
              <a:rPr lang="en-GB" altLang="en-US"/>
              <a:t> (2012) doi:10.1038/nature</a:t>
            </a:r>
            <a:r>
              <a:rPr lang="en-GB" altLang="zh-CN">
                <a:ea typeface="宋体" panose="02010600030101010101" pitchFamily="2" charset="-122"/>
              </a:rPr>
              <a:t>11234</a:t>
            </a:r>
            <a:endParaRPr lang="en-GB" altLang="en-US">
              <a:ea typeface="宋体" panose="02010600030101010101" pitchFamily="2" charset="-122"/>
            </a:endParaRPr>
          </a:p>
        </p:txBody>
      </p:sp>
    </p:spTree>
    <p:extLst>
      <p:ext uri="{BB962C8B-B14F-4D97-AF65-F5344CB8AC3E}">
        <p14:creationId xmlns:p14="http://schemas.microsoft.com/office/powerpoint/2010/main" val="3770755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BB679-DB4D-10C0-999D-8C89E5F42305}"/>
              </a:ext>
            </a:extLst>
          </p:cNvPr>
          <p:cNvSpPr txBox="1"/>
          <p:nvPr/>
        </p:nvSpPr>
        <p:spPr>
          <a:xfrm>
            <a:off x="1035780" y="534074"/>
            <a:ext cx="8723214"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Q1: </a:t>
            </a:r>
            <a:r>
              <a:rPr lang="en-US" dirty="0">
                <a:solidFill>
                  <a:srgbClr val="FF0000"/>
                </a:solidFill>
                <a:latin typeface="Arial" panose="020B0604020202020204" pitchFamily="34" charset="0"/>
                <a:cs typeface="Arial" panose="020B0604020202020204" pitchFamily="34" charset="0"/>
              </a:rPr>
              <a:t>What is the purpose of my experiments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Am I trying to do </a:t>
            </a:r>
            <a:r>
              <a:rPr lang="en-US" dirty="0">
                <a:solidFill>
                  <a:srgbClr val="FF0000"/>
                </a:solidFill>
                <a:latin typeface="Arial" panose="020B0604020202020204" pitchFamily="34" charset="0"/>
                <a:cs typeface="Arial" panose="020B0604020202020204" pitchFamily="34" charset="0"/>
              </a:rPr>
              <a:t>biology</a:t>
            </a:r>
            <a:r>
              <a:rPr lang="en-US" dirty="0">
                <a:latin typeface="Arial" panose="020B0604020202020204" pitchFamily="34" charset="0"/>
                <a:cs typeface="Arial" panose="020B0604020202020204" pitchFamily="34" charset="0"/>
              </a:rPr>
              <a:t> (where I want to just remove all the contaminants)</a:t>
            </a:r>
          </a:p>
          <a:p>
            <a:r>
              <a:rPr lang="en-US" dirty="0">
                <a:latin typeface="Arial" panose="020B0604020202020204" pitchFamily="34" charset="0"/>
                <a:cs typeface="Arial" panose="020B0604020202020204" pitchFamily="34" charset="0"/>
              </a:rPr>
              <a:t>or </a:t>
            </a:r>
            <a:r>
              <a:rPr lang="en-US" dirty="0">
                <a:solidFill>
                  <a:srgbClr val="FF0000"/>
                </a:solidFill>
                <a:latin typeface="Arial" panose="020B0604020202020204" pitchFamily="34" charset="0"/>
                <a:cs typeface="Arial" panose="020B0604020202020204" pitchFamily="34" charset="0"/>
              </a:rPr>
              <a:t>pipeline development </a:t>
            </a:r>
            <a:r>
              <a:rPr lang="en-US" dirty="0">
                <a:latin typeface="Arial" panose="020B0604020202020204" pitchFamily="34" charset="0"/>
                <a:cs typeface="Arial" panose="020B0604020202020204" pitchFamily="34" charset="0"/>
              </a:rPr>
              <a:t>(where I want to understand the source of contaminants)?</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negative controls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2493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EBDE09-2143-97A3-8DC5-8E8164E229AC}"/>
              </a:ext>
            </a:extLst>
          </p:cNvPr>
          <p:cNvPicPr>
            <a:picLocks noChangeAspect="1"/>
          </p:cNvPicPr>
          <p:nvPr/>
        </p:nvPicPr>
        <p:blipFill>
          <a:blip r:embed="rId2"/>
          <a:stretch>
            <a:fillRect/>
          </a:stretch>
        </p:blipFill>
        <p:spPr>
          <a:xfrm>
            <a:off x="288713" y="54031"/>
            <a:ext cx="7555573" cy="6359237"/>
          </a:xfrm>
          <a:prstGeom prst="rect">
            <a:avLst/>
          </a:prstGeom>
        </p:spPr>
      </p:pic>
      <p:pic>
        <p:nvPicPr>
          <p:cNvPr id="7" name="Picture 6">
            <a:extLst>
              <a:ext uri="{FF2B5EF4-FFF2-40B4-BE49-F238E27FC236}">
                <a16:creationId xmlns:a16="http://schemas.microsoft.com/office/drawing/2014/main" id="{B0F66192-D64B-690E-BC9A-B279A3486662}"/>
              </a:ext>
            </a:extLst>
          </p:cNvPr>
          <p:cNvPicPr>
            <a:picLocks noChangeAspect="1"/>
          </p:cNvPicPr>
          <p:nvPr/>
        </p:nvPicPr>
        <p:blipFill>
          <a:blip r:embed="rId3"/>
          <a:stretch>
            <a:fillRect/>
          </a:stretch>
        </p:blipFill>
        <p:spPr>
          <a:xfrm>
            <a:off x="7796800" y="1692152"/>
            <a:ext cx="4106487" cy="1317498"/>
          </a:xfrm>
          <a:prstGeom prst="rect">
            <a:avLst/>
          </a:prstGeom>
        </p:spPr>
      </p:pic>
      <p:sp>
        <p:nvSpPr>
          <p:cNvPr id="8" name="TextBox 7">
            <a:extLst>
              <a:ext uri="{FF2B5EF4-FFF2-40B4-BE49-F238E27FC236}">
                <a16:creationId xmlns:a16="http://schemas.microsoft.com/office/drawing/2014/main" id="{64A0B60D-0DC3-E94E-8AD2-7DA33C924F4C}"/>
              </a:ext>
            </a:extLst>
          </p:cNvPr>
          <p:cNvSpPr txBox="1"/>
          <p:nvPr/>
        </p:nvSpPr>
        <p:spPr>
          <a:xfrm>
            <a:off x="8300258" y="3311287"/>
            <a:ext cx="1045286" cy="369332"/>
          </a:xfrm>
          <a:prstGeom prst="rect">
            <a:avLst/>
          </a:prstGeom>
          <a:noFill/>
        </p:spPr>
        <p:txBody>
          <a:bodyPr wrap="none" rtlCol="0">
            <a:spAutoFit/>
          </a:bodyPr>
          <a:lstStyle/>
          <a:p>
            <a:r>
              <a:rPr lang="en-US" dirty="0"/>
              <a:t>Feb 2019</a:t>
            </a:r>
          </a:p>
        </p:txBody>
      </p:sp>
      <p:sp>
        <p:nvSpPr>
          <p:cNvPr id="2" name="TextBox 1">
            <a:extLst>
              <a:ext uri="{FF2B5EF4-FFF2-40B4-BE49-F238E27FC236}">
                <a16:creationId xmlns:a16="http://schemas.microsoft.com/office/drawing/2014/main" id="{AA64B434-6F9E-E6CA-7C1C-B72EC73B8501}"/>
              </a:ext>
            </a:extLst>
          </p:cNvPr>
          <p:cNvSpPr txBox="1"/>
          <p:nvPr/>
        </p:nvSpPr>
        <p:spPr>
          <a:xfrm>
            <a:off x="8027299" y="655455"/>
            <a:ext cx="3659976" cy="923330"/>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This base document from 2019 is </a:t>
            </a:r>
          </a:p>
          <a:p>
            <a:r>
              <a:rPr lang="en-US" dirty="0">
                <a:solidFill>
                  <a:srgbClr val="FF0000"/>
                </a:solidFill>
                <a:latin typeface="Arial" panose="020B0604020202020204" pitchFamily="34" charset="0"/>
                <a:cs typeface="Arial" panose="020B0604020202020204" pitchFamily="34" charset="0"/>
              </a:rPr>
              <a:t>a good place to start in terms of </a:t>
            </a:r>
          </a:p>
          <a:p>
            <a:r>
              <a:rPr lang="en-US" dirty="0">
                <a:solidFill>
                  <a:srgbClr val="FF0000"/>
                </a:solidFill>
                <a:latin typeface="Arial" panose="020B0604020202020204" pitchFamily="34" charset="0"/>
                <a:cs typeface="Arial" panose="020B0604020202020204" pitchFamily="34" charset="0"/>
              </a:rPr>
              <a:t>wet lab recommendations</a:t>
            </a:r>
          </a:p>
        </p:txBody>
      </p:sp>
    </p:spTree>
    <p:extLst>
      <p:ext uri="{BB962C8B-B14F-4D97-AF65-F5344CB8AC3E}">
        <p14:creationId xmlns:p14="http://schemas.microsoft.com/office/powerpoint/2010/main" val="1130249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DBD6C-16E1-5F83-51A2-B4CA376579DC}"/>
              </a:ext>
            </a:extLst>
          </p:cNvPr>
          <p:cNvPicPr>
            <a:picLocks noChangeAspect="1"/>
          </p:cNvPicPr>
          <p:nvPr/>
        </p:nvPicPr>
        <p:blipFill>
          <a:blip r:embed="rId2"/>
          <a:stretch>
            <a:fillRect/>
          </a:stretch>
        </p:blipFill>
        <p:spPr>
          <a:xfrm>
            <a:off x="603466" y="0"/>
            <a:ext cx="6849299" cy="6424658"/>
          </a:xfrm>
          <a:prstGeom prst="rect">
            <a:avLst/>
          </a:prstGeom>
        </p:spPr>
      </p:pic>
      <p:sp>
        <p:nvSpPr>
          <p:cNvPr id="6" name="TextBox 5">
            <a:extLst>
              <a:ext uri="{FF2B5EF4-FFF2-40B4-BE49-F238E27FC236}">
                <a16:creationId xmlns:a16="http://schemas.microsoft.com/office/drawing/2014/main" id="{2C5612AA-CF7E-2244-2333-3DE932C639C1}"/>
              </a:ext>
            </a:extLst>
          </p:cNvPr>
          <p:cNvSpPr txBox="1"/>
          <p:nvPr/>
        </p:nvSpPr>
        <p:spPr>
          <a:xfrm>
            <a:off x="7452765" y="3714244"/>
            <a:ext cx="4406206" cy="2308324"/>
          </a:xfrm>
          <a:prstGeom prst="rect">
            <a:avLst/>
          </a:prstGeom>
          <a:noFill/>
        </p:spPr>
        <p:txBody>
          <a:bodyPr wrap="none" rtlCol="0">
            <a:spAutoFit/>
          </a:bodyPr>
          <a:lstStyle/>
          <a:p>
            <a:r>
              <a:rPr lang="en-US" dirty="0"/>
              <a:t>From Dr. Callahan:</a:t>
            </a:r>
          </a:p>
          <a:p>
            <a:r>
              <a:rPr lang="en-US" dirty="0"/>
              <a:t>Not all controls are created equal.</a:t>
            </a:r>
          </a:p>
          <a:p>
            <a:r>
              <a:rPr lang="en-US" dirty="0"/>
              <a:t>Controls at the beginning of an experiment</a:t>
            </a:r>
          </a:p>
          <a:p>
            <a:r>
              <a:rPr lang="en-US" dirty="0"/>
              <a:t>have more power for contaminant detection.</a:t>
            </a:r>
          </a:p>
          <a:p>
            <a:endParaRPr lang="en-US" dirty="0"/>
          </a:p>
          <a:p>
            <a:r>
              <a:rPr lang="en-US" dirty="0"/>
              <a:t>Controls at each step have more power in</a:t>
            </a:r>
          </a:p>
          <a:p>
            <a:r>
              <a:rPr lang="en-US" dirty="0"/>
              <a:t>resolving the source of a contaminant.</a:t>
            </a:r>
          </a:p>
          <a:p>
            <a:r>
              <a:rPr lang="en-US" dirty="0"/>
              <a:t>	</a:t>
            </a:r>
          </a:p>
        </p:txBody>
      </p:sp>
      <p:pic>
        <p:nvPicPr>
          <p:cNvPr id="7" name="Picture 6">
            <a:extLst>
              <a:ext uri="{FF2B5EF4-FFF2-40B4-BE49-F238E27FC236}">
                <a16:creationId xmlns:a16="http://schemas.microsoft.com/office/drawing/2014/main" id="{C26D62C3-3C5A-F1CC-9101-1A76409BE4E1}"/>
              </a:ext>
            </a:extLst>
          </p:cNvPr>
          <p:cNvPicPr>
            <a:picLocks noChangeAspect="1"/>
          </p:cNvPicPr>
          <p:nvPr/>
        </p:nvPicPr>
        <p:blipFill>
          <a:blip r:embed="rId3"/>
          <a:stretch>
            <a:fillRect/>
          </a:stretch>
        </p:blipFill>
        <p:spPr>
          <a:xfrm>
            <a:off x="7796800" y="1692152"/>
            <a:ext cx="4106487" cy="1317498"/>
          </a:xfrm>
          <a:prstGeom prst="rect">
            <a:avLst/>
          </a:prstGeom>
        </p:spPr>
      </p:pic>
      <p:cxnSp>
        <p:nvCxnSpPr>
          <p:cNvPr id="9" name="Straight Arrow Connector 8">
            <a:extLst>
              <a:ext uri="{FF2B5EF4-FFF2-40B4-BE49-F238E27FC236}">
                <a16:creationId xmlns:a16="http://schemas.microsoft.com/office/drawing/2014/main" id="{11158146-6EFC-FDBD-F81C-118E4E3F22FC}"/>
              </a:ext>
            </a:extLst>
          </p:cNvPr>
          <p:cNvCxnSpPr/>
          <p:nvPr/>
        </p:nvCxnSpPr>
        <p:spPr>
          <a:xfrm>
            <a:off x="145657" y="2435703"/>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7FE918-7738-3CDE-90ED-7C8B7916B7EE}"/>
              </a:ext>
            </a:extLst>
          </p:cNvPr>
          <p:cNvCxnSpPr/>
          <p:nvPr/>
        </p:nvCxnSpPr>
        <p:spPr>
          <a:xfrm>
            <a:off x="137565" y="4353507"/>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86F4E9-6CE0-A0C6-B79A-44EDB72E6F7E}"/>
              </a:ext>
            </a:extLst>
          </p:cNvPr>
          <p:cNvCxnSpPr/>
          <p:nvPr/>
        </p:nvCxnSpPr>
        <p:spPr>
          <a:xfrm>
            <a:off x="129473" y="5211259"/>
            <a:ext cx="566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966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BB679-DB4D-10C0-999D-8C89E5F42305}"/>
              </a:ext>
            </a:extLst>
          </p:cNvPr>
          <p:cNvSpPr txBox="1"/>
          <p:nvPr/>
        </p:nvSpPr>
        <p:spPr>
          <a:xfrm>
            <a:off x="1035780" y="534074"/>
            <a:ext cx="8723214"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Q1: </a:t>
            </a:r>
            <a:r>
              <a:rPr lang="en-US" dirty="0">
                <a:solidFill>
                  <a:srgbClr val="FF0000"/>
                </a:solidFill>
                <a:latin typeface="Arial" panose="020B0604020202020204" pitchFamily="34" charset="0"/>
                <a:cs typeface="Arial" panose="020B0604020202020204" pitchFamily="34" charset="0"/>
              </a:rPr>
              <a:t>What is the purpose of my experiments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Am I trying to do </a:t>
            </a:r>
            <a:r>
              <a:rPr lang="en-US" dirty="0">
                <a:solidFill>
                  <a:srgbClr val="FF0000"/>
                </a:solidFill>
                <a:latin typeface="Arial" panose="020B0604020202020204" pitchFamily="34" charset="0"/>
                <a:cs typeface="Arial" panose="020B0604020202020204" pitchFamily="34" charset="0"/>
              </a:rPr>
              <a:t>biology</a:t>
            </a:r>
            <a:r>
              <a:rPr lang="en-US" dirty="0">
                <a:latin typeface="Arial" panose="020B0604020202020204" pitchFamily="34" charset="0"/>
                <a:cs typeface="Arial" panose="020B0604020202020204" pitchFamily="34" charset="0"/>
              </a:rPr>
              <a:t> (where I want to just remove all the contaminants)</a:t>
            </a:r>
          </a:p>
          <a:p>
            <a:r>
              <a:rPr lang="en-US" dirty="0">
                <a:latin typeface="Arial" panose="020B0604020202020204" pitchFamily="34" charset="0"/>
                <a:cs typeface="Arial" panose="020B0604020202020204" pitchFamily="34" charset="0"/>
              </a:rPr>
              <a:t>or </a:t>
            </a:r>
            <a:r>
              <a:rPr lang="en-US" dirty="0">
                <a:solidFill>
                  <a:srgbClr val="FF0000"/>
                </a:solidFill>
                <a:latin typeface="Arial" panose="020B0604020202020204" pitchFamily="34" charset="0"/>
                <a:cs typeface="Arial" panose="020B0604020202020204" pitchFamily="34" charset="0"/>
              </a:rPr>
              <a:t>pipeline development </a:t>
            </a:r>
            <a:r>
              <a:rPr lang="en-US" dirty="0">
                <a:latin typeface="Arial" panose="020B0604020202020204" pitchFamily="34" charset="0"/>
                <a:cs typeface="Arial" panose="020B0604020202020204" pitchFamily="34" charset="0"/>
              </a:rPr>
              <a:t>(where I want to understand the source of contaminants)?</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negative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Q2: How much do I care about establishing the limits of detection and cross-contamination?</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positive controls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7933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739A2-4CFC-3E75-73F7-8E3CA5B37C03}"/>
              </a:ext>
            </a:extLst>
          </p:cNvPr>
          <p:cNvPicPr>
            <a:picLocks noChangeAspect="1"/>
          </p:cNvPicPr>
          <p:nvPr/>
        </p:nvPicPr>
        <p:blipFill>
          <a:blip r:embed="rId2"/>
          <a:stretch>
            <a:fillRect/>
          </a:stretch>
        </p:blipFill>
        <p:spPr>
          <a:xfrm>
            <a:off x="287604" y="97400"/>
            <a:ext cx="8153400" cy="1028700"/>
          </a:xfrm>
          <a:prstGeom prst="rect">
            <a:avLst/>
          </a:prstGeom>
        </p:spPr>
      </p:pic>
      <p:pic>
        <p:nvPicPr>
          <p:cNvPr id="7" name="Picture 6">
            <a:extLst>
              <a:ext uri="{FF2B5EF4-FFF2-40B4-BE49-F238E27FC236}">
                <a16:creationId xmlns:a16="http://schemas.microsoft.com/office/drawing/2014/main" id="{03E40F22-EF3D-D1FE-47BF-5447CBBEB079}"/>
              </a:ext>
            </a:extLst>
          </p:cNvPr>
          <p:cNvPicPr>
            <a:picLocks noChangeAspect="1"/>
          </p:cNvPicPr>
          <p:nvPr/>
        </p:nvPicPr>
        <p:blipFill>
          <a:blip r:embed="rId3"/>
          <a:stretch>
            <a:fillRect/>
          </a:stretch>
        </p:blipFill>
        <p:spPr>
          <a:xfrm>
            <a:off x="365281" y="1126100"/>
            <a:ext cx="7508272" cy="5496311"/>
          </a:xfrm>
          <a:prstGeom prst="rect">
            <a:avLst/>
          </a:prstGeom>
        </p:spPr>
      </p:pic>
      <p:sp>
        <p:nvSpPr>
          <p:cNvPr id="8" name="TextBox 7">
            <a:extLst>
              <a:ext uri="{FF2B5EF4-FFF2-40B4-BE49-F238E27FC236}">
                <a16:creationId xmlns:a16="http://schemas.microsoft.com/office/drawing/2014/main" id="{DCB45C71-DA67-8574-ED4E-D8F960F8842B}"/>
              </a:ext>
            </a:extLst>
          </p:cNvPr>
          <p:cNvSpPr txBox="1"/>
          <p:nvPr/>
        </p:nvSpPr>
        <p:spPr>
          <a:xfrm>
            <a:off x="8245784" y="3398647"/>
            <a:ext cx="3826689" cy="3416320"/>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Are positive controls worth</a:t>
            </a:r>
          </a:p>
          <a:p>
            <a:r>
              <a:rPr lang="en-US" dirty="0">
                <a:solidFill>
                  <a:srgbClr val="FF0000"/>
                </a:solidFill>
                <a:latin typeface="Arial" panose="020B0604020202020204" pitchFamily="34" charset="0"/>
                <a:cs typeface="Arial" panose="020B0604020202020204" pitchFamily="34" charset="0"/>
              </a:rPr>
              <a:t>the sequencing effort?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general, we want to avoid</a:t>
            </a:r>
          </a:p>
          <a:p>
            <a:r>
              <a:rPr lang="en-US" dirty="0">
                <a:latin typeface="Arial" panose="020B0604020202020204" pitchFamily="34" charset="0"/>
                <a:cs typeface="Arial" panose="020B0604020202020204" pitchFamily="34" charset="0"/>
              </a:rPr>
              <a:t>placing a high-abundance control</a:t>
            </a:r>
          </a:p>
          <a:p>
            <a:r>
              <a:rPr lang="en-US" dirty="0">
                <a:latin typeface="Arial" panose="020B0604020202020204" pitchFamily="34" charset="0"/>
                <a:cs typeface="Arial" panose="020B0604020202020204" pitchFamily="34" charset="0"/>
              </a:rPr>
              <a:t>in an otherwise low-abundance</a:t>
            </a:r>
          </a:p>
          <a:p>
            <a:r>
              <a:rPr lang="en-US" dirty="0">
                <a:latin typeface="Arial" panose="020B0604020202020204" pitchFamily="34" charset="0"/>
                <a:cs typeface="Arial" panose="020B0604020202020204" pitchFamily="34" charset="0"/>
              </a:rPr>
              <a:t>pipeline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“correct” number of positive</a:t>
            </a:r>
          </a:p>
          <a:p>
            <a:r>
              <a:rPr lang="en-US" dirty="0">
                <a:latin typeface="Arial" panose="020B0604020202020204" pitchFamily="34" charset="0"/>
                <a:cs typeface="Arial" panose="020B0604020202020204" pitchFamily="34" charset="0"/>
              </a:rPr>
              <a:t>controls may be 0-1 for some of our</a:t>
            </a:r>
          </a:p>
          <a:p>
            <a:r>
              <a:rPr lang="en-US" dirty="0">
                <a:latin typeface="Arial" panose="020B0604020202020204" pitchFamily="34" charset="0"/>
                <a:cs typeface="Arial" panose="020B0604020202020204" pitchFamily="34" charset="0"/>
              </a:rPr>
              <a:t>experiments</a:t>
            </a:r>
          </a:p>
          <a:p>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12AB270-1D79-42E5-ABDF-927F8FCFF29E}"/>
              </a:ext>
            </a:extLst>
          </p:cNvPr>
          <p:cNvPicPr>
            <a:picLocks noChangeAspect="1"/>
          </p:cNvPicPr>
          <p:nvPr/>
        </p:nvPicPr>
        <p:blipFill>
          <a:blip r:embed="rId4"/>
          <a:stretch>
            <a:fillRect/>
          </a:stretch>
        </p:blipFill>
        <p:spPr>
          <a:xfrm>
            <a:off x="7796800" y="1692152"/>
            <a:ext cx="4106487" cy="1317498"/>
          </a:xfrm>
          <a:prstGeom prst="rect">
            <a:avLst/>
          </a:prstGeom>
        </p:spPr>
      </p:pic>
    </p:spTree>
    <p:extLst>
      <p:ext uri="{BB962C8B-B14F-4D97-AF65-F5344CB8AC3E}">
        <p14:creationId xmlns:p14="http://schemas.microsoft.com/office/powerpoint/2010/main" val="1511412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4684E-B011-614D-C07F-3C7B7A6E37B1}"/>
              </a:ext>
            </a:extLst>
          </p:cNvPr>
          <p:cNvPicPr>
            <a:picLocks noChangeAspect="1"/>
          </p:cNvPicPr>
          <p:nvPr/>
        </p:nvPicPr>
        <p:blipFill>
          <a:blip r:embed="rId2"/>
          <a:stretch>
            <a:fillRect/>
          </a:stretch>
        </p:blipFill>
        <p:spPr>
          <a:xfrm>
            <a:off x="683289" y="1007105"/>
            <a:ext cx="4716320" cy="5041583"/>
          </a:xfrm>
          <a:prstGeom prst="rect">
            <a:avLst/>
          </a:prstGeom>
        </p:spPr>
      </p:pic>
      <p:sp>
        <p:nvSpPr>
          <p:cNvPr id="6" name="TextBox 5">
            <a:extLst>
              <a:ext uri="{FF2B5EF4-FFF2-40B4-BE49-F238E27FC236}">
                <a16:creationId xmlns:a16="http://schemas.microsoft.com/office/drawing/2014/main" id="{C6F9EF59-F14B-0462-16D3-6212A5FF0FDE}"/>
              </a:ext>
            </a:extLst>
          </p:cNvPr>
          <p:cNvSpPr txBox="1"/>
          <p:nvPr/>
        </p:nvSpPr>
        <p:spPr>
          <a:xfrm>
            <a:off x="1384069" y="290945"/>
            <a:ext cx="96744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Positive controls and technician skin microbiome are also sources of contaminant in Lou et al</a:t>
            </a:r>
          </a:p>
        </p:txBody>
      </p:sp>
      <p:cxnSp>
        <p:nvCxnSpPr>
          <p:cNvPr id="3" name="Straight Arrow Connector 2">
            <a:extLst>
              <a:ext uri="{FF2B5EF4-FFF2-40B4-BE49-F238E27FC236}">
                <a16:creationId xmlns:a16="http://schemas.microsoft.com/office/drawing/2014/main" id="{8D82BE46-4D21-E820-4AA4-3A1E9EE67EB5}"/>
              </a:ext>
            </a:extLst>
          </p:cNvPr>
          <p:cNvCxnSpPr/>
          <p:nvPr/>
        </p:nvCxnSpPr>
        <p:spPr>
          <a:xfrm flipV="1">
            <a:off x="801112" y="5680609"/>
            <a:ext cx="590718" cy="469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E28A8B-43EB-ED27-E7BC-44AE976F9001}"/>
              </a:ext>
            </a:extLst>
          </p:cNvPr>
          <p:cNvPicPr>
            <a:picLocks noChangeAspect="1"/>
          </p:cNvPicPr>
          <p:nvPr/>
        </p:nvPicPr>
        <p:blipFill>
          <a:blip r:embed="rId3"/>
          <a:stretch>
            <a:fillRect/>
          </a:stretch>
        </p:blipFill>
        <p:spPr>
          <a:xfrm>
            <a:off x="7185770" y="1007105"/>
            <a:ext cx="4028195" cy="4589701"/>
          </a:xfrm>
          <a:prstGeom prst="rect">
            <a:avLst/>
          </a:prstGeom>
        </p:spPr>
      </p:pic>
      <p:cxnSp>
        <p:nvCxnSpPr>
          <p:cNvPr id="9" name="Straight Arrow Connector 8">
            <a:extLst>
              <a:ext uri="{FF2B5EF4-FFF2-40B4-BE49-F238E27FC236}">
                <a16:creationId xmlns:a16="http://schemas.microsoft.com/office/drawing/2014/main" id="{E6AB09E0-2AFF-7C71-5D0C-DF1B88A53439}"/>
              </a:ext>
            </a:extLst>
          </p:cNvPr>
          <p:cNvCxnSpPr/>
          <p:nvPr/>
        </p:nvCxnSpPr>
        <p:spPr>
          <a:xfrm flipV="1">
            <a:off x="6221290" y="3429000"/>
            <a:ext cx="899701" cy="20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426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BB679-DB4D-10C0-999D-8C89E5F42305}"/>
              </a:ext>
            </a:extLst>
          </p:cNvPr>
          <p:cNvSpPr txBox="1"/>
          <p:nvPr/>
        </p:nvSpPr>
        <p:spPr>
          <a:xfrm>
            <a:off x="1035780" y="534074"/>
            <a:ext cx="8723214"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Q1: </a:t>
            </a:r>
            <a:r>
              <a:rPr lang="en-US" dirty="0">
                <a:solidFill>
                  <a:srgbClr val="FF0000"/>
                </a:solidFill>
                <a:latin typeface="Arial" panose="020B0604020202020204" pitchFamily="34" charset="0"/>
                <a:cs typeface="Arial" panose="020B0604020202020204" pitchFamily="34" charset="0"/>
              </a:rPr>
              <a:t>What is the purpose of my experiments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Am I trying to do </a:t>
            </a:r>
            <a:r>
              <a:rPr lang="en-US" dirty="0">
                <a:solidFill>
                  <a:srgbClr val="FF0000"/>
                </a:solidFill>
                <a:latin typeface="Arial" panose="020B0604020202020204" pitchFamily="34" charset="0"/>
                <a:cs typeface="Arial" panose="020B0604020202020204" pitchFamily="34" charset="0"/>
              </a:rPr>
              <a:t>biology</a:t>
            </a:r>
            <a:r>
              <a:rPr lang="en-US" dirty="0">
                <a:latin typeface="Arial" panose="020B0604020202020204" pitchFamily="34" charset="0"/>
                <a:cs typeface="Arial" panose="020B0604020202020204" pitchFamily="34" charset="0"/>
              </a:rPr>
              <a:t> (where I want to just remove all the contaminants)</a:t>
            </a:r>
          </a:p>
          <a:p>
            <a:r>
              <a:rPr lang="en-US" dirty="0">
                <a:latin typeface="Arial" panose="020B0604020202020204" pitchFamily="34" charset="0"/>
                <a:cs typeface="Arial" panose="020B0604020202020204" pitchFamily="34" charset="0"/>
              </a:rPr>
              <a:t>or </a:t>
            </a:r>
            <a:r>
              <a:rPr lang="en-US" dirty="0">
                <a:solidFill>
                  <a:srgbClr val="FF0000"/>
                </a:solidFill>
                <a:latin typeface="Arial" panose="020B0604020202020204" pitchFamily="34" charset="0"/>
                <a:cs typeface="Arial" panose="020B0604020202020204" pitchFamily="34" charset="0"/>
              </a:rPr>
              <a:t>pipeline development </a:t>
            </a:r>
            <a:r>
              <a:rPr lang="en-US" dirty="0">
                <a:latin typeface="Arial" panose="020B0604020202020204" pitchFamily="34" charset="0"/>
                <a:cs typeface="Arial" panose="020B0604020202020204" pitchFamily="34" charset="0"/>
              </a:rPr>
              <a:t>(where I want to understand the source of contaminants)?</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negative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Q2: How much do I care about establishing the limits of detection and cross-contamination?</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positive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 think an argument could be made for a technician skin sample positive control)</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27876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BB679-DB4D-10C0-999D-8C89E5F42305}"/>
              </a:ext>
            </a:extLst>
          </p:cNvPr>
          <p:cNvSpPr txBox="1"/>
          <p:nvPr/>
        </p:nvSpPr>
        <p:spPr>
          <a:xfrm>
            <a:off x="1035780" y="534074"/>
            <a:ext cx="8723214" cy="424731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Q1: </a:t>
            </a:r>
            <a:r>
              <a:rPr lang="en-US" dirty="0">
                <a:solidFill>
                  <a:srgbClr val="FF0000"/>
                </a:solidFill>
                <a:latin typeface="Arial" panose="020B0604020202020204" pitchFamily="34" charset="0"/>
                <a:cs typeface="Arial" panose="020B0604020202020204" pitchFamily="34" charset="0"/>
              </a:rPr>
              <a:t>What is the purpose of my experiments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Am I trying to do </a:t>
            </a:r>
            <a:r>
              <a:rPr lang="en-US" dirty="0">
                <a:solidFill>
                  <a:srgbClr val="FF0000"/>
                </a:solidFill>
                <a:latin typeface="Arial" panose="020B0604020202020204" pitchFamily="34" charset="0"/>
                <a:cs typeface="Arial" panose="020B0604020202020204" pitchFamily="34" charset="0"/>
              </a:rPr>
              <a:t>biology</a:t>
            </a:r>
            <a:r>
              <a:rPr lang="en-US" dirty="0">
                <a:latin typeface="Arial" panose="020B0604020202020204" pitchFamily="34" charset="0"/>
                <a:cs typeface="Arial" panose="020B0604020202020204" pitchFamily="34" charset="0"/>
              </a:rPr>
              <a:t> (where I want to just remove all the contaminants)</a:t>
            </a:r>
          </a:p>
          <a:p>
            <a:r>
              <a:rPr lang="en-US" dirty="0">
                <a:latin typeface="Arial" panose="020B0604020202020204" pitchFamily="34" charset="0"/>
                <a:cs typeface="Arial" panose="020B0604020202020204" pitchFamily="34" charset="0"/>
              </a:rPr>
              <a:t>or </a:t>
            </a:r>
            <a:r>
              <a:rPr lang="en-US" dirty="0">
                <a:solidFill>
                  <a:srgbClr val="FF0000"/>
                </a:solidFill>
                <a:latin typeface="Arial" panose="020B0604020202020204" pitchFamily="34" charset="0"/>
                <a:cs typeface="Arial" panose="020B0604020202020204" pitchFamily="34" charset="0"/>
              </a:rPr>
              <a:t>pipeline development </a:t>
            </a:r>
            <a:r>
              <a:rPr lang="en-US" dirty="0">
                <a:latin typeface="Arial" panose="020B0604020202020204" pitchFamily="34" charset="0"/>
                <a:cs typeface="Arial" panose="020B0604020202020204" pitchFamily="34" charset="0"/>
              </a:rPr>
              <a:t>(where I want to understand the source of contaminants)?</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negative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Q2: How much do I care about establishing the limits of detection and cross-contamination?</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positive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 think an argument could be made for a technician skin sample positive control)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Q3: How much would cross-contamination of samples complicate interpretation of</a:t>
            </a:r>
          </a:p>
          <a:p>
            <a:r>
              <a:rPr lang="en-US" dirty="0">
                <a:latin typeface="Arial" panose="020B0604020202020204" pitchFamily="34" charset="0"/>
                <a:cs typeface="Arial" panose="020B0604020202020204" pitchFamily="34" charset="0"/>
              </a:rPr>
              <a:t>experimental results?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42168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56C5E-6D21-AC73-B5BC-84EE7AE7FF06}"/>
              </a:ext>
            </a:extLst>
          </p:cNvPr>
          <p:cNvSpPr txBox="1"/>
          <p:nvPr/>
        </p:nvSpPr>
        <p:spPr>
          <a:xfrm>
            <a:off x="889462" y="-440"/>
            <a:ext cx="97799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Lou et al, this is a map describing most likely cross-sample contaminant on 96 well plates</a:t>
            </a:r>
          </a:p>
        </p:txBody>
      </p:sp>
      <p:pic>
        <p:nvPicPr>
          <p:cNvPr id="6" name="Picture 5">
            <a:extLst>
              <a:ext uri="{FF2B5EF4-FFF2-40B4-BE49-F238E27FC236}">
                <a16:creationId xmlns:a16="http://schemas.microsoft.com/office/drawing/2014/main" id="{16F24555-FAB3-DC77-F575-33EDB3EA5743}"/>
              </a:ext>
            </a:extLst>
          </p:cNvPr>
          <p:cNvPicPr>
            <a:picLocks noChangeAspect="1"/>
          </p:cNvPicPr>
          <p:nvPr/>
        </p:nvPicPr>
        <p:blipFill>
          <a:blip r:embed="rId2"/>
          <a:stretch>
            <a:fillRect/>
          </a:stretch>
        </p:blipFill>
        <p:spPr>
          <a:xfrm>
            <a:off x="667025" y="448887"/>
            <a:ext cx="5750391" cy="6282031"/>
          </a:xfrm>
          <a:prstGeom prst="rect">
            <a:avLst/>
          </a:prstGeom>
        </p:spPr>
      </p:pic>
      <p:pic>
        <p:nvPicPr>
          <p:cNvPr id="2" name="Picture 1">
            <a:extLst>
              <a:ext uri="{FF2B5EF4-FFF2-40B4-BE49-F238E27FC236}">
                <a16:creationId xmlns:a16="http://schemas.microsoft.com/office/drawing/2014/main" id="{1E327ED6-D64A-035E-87DA-D5DD02D52D21}"/>
              </a:ext>
            </a:extLst>
          </p:cNvPr>
          <p:cNvPicPr>
            <a:picLocks noChangeAspect="1"/>
          </p:cNvPicPr>
          <p:nvPr/>
        </p:nvPicPr>
        <p:blipFill>
          <a:blip r:embed="rId3"/>
          <a:stretch>
            <a:fillRect/>
          </a:stretch>
        </p:blipFill>
        <p:spPr>
          <a:xfrm>
            <a:off x="6770717" y="937781"/>
            <a:ext cx="5081993" cy="1133292"/>
          </a:xfrm>
          <a:prstGeom prst="rect">
            <a:avLst/>
          </a:prstGeom>
        </p:spPr>
      </p:pic>
      <p:sp>
        <p:nvSpPr>
          <p:cNvPr id="3" name="TextBox 2">
            <a:extLst>
              <a:ext uri="{FF2B5EF4-FFF2-40B4-BE49-F238E27FC236}">
                <a16:creationId xmlns:a16="http://schemas.microsoft.com/office/drawing/2014/main" id="{41917E91-F42F-9384-8196-296546A6F8C7}"/>
              </a:ext>
            </a:extLst>
          </p:cNvPr>
          <p:cNvSpPr txBox="1"/>
          <p:nvPr/>
        </p:nvSpPr>
        <p:spPr>
          <a:xfrm>
            <a:off x="7064347" y="2597543"/>
            <a:ext cx="4428007" cy="646331"/>
          </a:xfrm>
          <a:prstGeom prst="rect">
            <a:avLst/>
          </a:prstGeom>
          <a:noFill/>
        </p:spPr>
        <p:txBody>
          <a:bodyPr wrap="none" rtlCol="0">
            <a:spAutoFit/>
          </a:bodyPr>
          <a:lstStyle/>
          <a:p>
            <a:r>
              <a:rPr lang="en-US" dirty="0"/>
              <a:t>Cross-contamination is widespread, </a:t>
            </a:r>
          </a:p>
          <a:p>
            <a:r>
              <a:rPr lang="en-US" dirty="0"/>
              <a:t>especially if 96 well plate automation is used.</a:t>
            </a:r>
          </a:p>
        </p:txBody>
      </p:sp>
    </p:spTree>
    <p:extLst>
      <p:ext uri="{BB962C8B-B14F-4D97-AF65-F5344CB8AC3E}">
        <p14:creationId xmlns:p14="http://schemas.microsoft.com/office/powerpoint/2010/main" val="1136894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3E347B-E1E7-B6ED-0786-AFF825F2D00B}"/>
              </a:ext>
            </a:extLst>
          </p:cNvPr>
          <p:cNvSpPr txBox="1"/>
          <p:nvPr/>
        </p:nvSpPr>
        <p:spPr>
          <a:xfrm>
            <a:off x="720191" y="80922"/>
            <a:ext cx="9789859"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Well to well contamination was explicitly studied in 2019</a:t>
            </a:r>
          </a:p>
          <a:p>
            <a:r>
              <a:rPr lang="en-US" dirty="0">
                <a:solidFill>
                  <a:srgbClr val="FF0000"/>
                </a:solidFill>
                <a:latin typeface="Arial" panose="020B0604020202020204" pitchFamily="34" charset="0"/>
                <a:cs typeface="Arial" panose="020B0604020202020204" pitchFamily="34" charset="0"/>
              </a:rPr>
              <a:t>Manual extraction shows much less well-to-well contamination than high-throughput extraction</a:t>
            </a:r>
          </a:p>
        </p:txBody>
      </p:sp>
      <p:pic>
        <p:nvPicPr>
          <p:cNvPr id="6" name="Picture 5">
            <a:extLst>
              <a:ext uri="{FF2B5EF4-FFF2-40B4-BE49-F238E27FC236}">
                <a16:creationId xmlns:a16="http://schemas.microsoft.com/office/drawing/2014/main" id="{33A90469-CED6-5A02-4520-AB69AECB640D}"/>
              </a:ext>
            </a:extLst>
          </p:cNvPr>
          <p:cNvPicPr>
            <a:picLocks noChangeAspect="1"/>
          </p:cNvPicPr>
          <p:nvPr/>
        </p:nvPicPr>
        <p:blipFill>
          <a:blip r:embed="rId2"/>
          <a:stretch>
            <a:fillRect/>
          </a:stretch>
        </p:blipFill>
        <p:spPr>
          <a:xfrm>
            <a:off x="407890" y="766170"/>
            <a:ext cx="4904764" cy="6010908"/>
          </a:xfrm>
          <a:prstGeom prst="rect">
            <a:avLst/>
          </a:prstGeom>
        </p:spPr>
      </p:pic>
      <p:pic>
        <p:nvPicPr>
          <p:cNvPr id="8" name="Picture 7">
            <a:extLst>
              <a:ext uri="{FF2B5EF4-FFF2-40B4-BE49-F238E27FC236}">
                <a16:creationId xmlns:a16="http://schemas.microsoft.com/office/drawing/2014/main" id="{DF18272D-1C40-AADB-1EA7-577C174E65CD}"/>
              </a:ext>
            </a:extLst>
          </p:cNvPr>
          <p:cNvPicPr>
            <a:picLocks noChangeAspect="1"/>
          </p:cNvPicPr>
          <p:nvPr/>
        </p:nvPicPr>
        <p:blipFill>
          <a:blip r:embed="rId3"/>
          <a:stretch>
            <a:fillRect/>
          </a:stretch>
        </p:blipFill>
        <p:spPr>
          <a:xfrm>
            <a:off x="4932580" y="1136721"/>
            <a:ext cx="6942250" cy="1155594"/>
          </a:xfrm>
          <a:prstGeom prst="rect">
            <a:avLst/>
          </a:prstGeom>
        </p:spPr>
      </p:pic>
    </p:spTree>
    <p:extLst>
      <p:ext uri="{BB962C8B-B14F-4D97-AF65-F5344CB8AC3E}">
        <p14:creationId xmlns:p14="http://schemas.microsoft.com/office/powerpoint/2010/main" val="192259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67A10-5142-12F0-6023-C6ADAF4FB44C}"/>
              </a:ext>
            </a:extLst>
          </p:cNvPr>
          <p:cNvSpPr txBox="1"/>
          <p:nvPr/>
        </p:nvSpPr>
        <p:spPr>
          <a:xfrm>
            <a:off x="1003177" y="8876"/>
            <a:ext cx="731482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Consistent pathways can be observed beyond the human microbiome</a:t>
            </a:r>
          </a:p>
        </p:txBody>
      </p:sp>
      <p:pic>
        <p:nvPicPr>
          <p:cNvPr id="8" name="Picture 7">
            <a:extLst>
              <a:ext uri="{FF2B5EF4-FFF2-40B4-BE49-F238E27FC236}">
                <a16:creationId xmlns:a16="http://schemas.microsoft.com/office/drawing/2014/main" id="{E9DCABC0-CB49-1797-F12B-DD6BED10E9E2}"/>
              </a:ext>
            </a:extLst>
          </p:cNvPr>
          <p:cNvPicPr>
            <a:picLocks noChangeAspect="1"/>
          </p:cNvPicPr>
          <p:nvPr/>
        </p:nvPicPr>
        <p:blipFill>
          <a:blip r:embed="rId2"/>
          <a:stretch>
            <a:fillRect/>
          </a:stretch>
        </p:blipFill>
        <p:spPr>
          <a:xfrm>
            <a:off x="0" y="378208"/>
            <a:ext cx="12192000" cy="5872294"/>
          </a:xfrm>
          <a:prstGeom prst="rect">
            <a:avLst/>
          </a:prstGeom>
        </p:spPr>
      </p:pic>
      <p:sp>
        <p:nvSpPr>
          <p:cNvPr id="10" name="TextBox 9">
            <a:extLst>
              <a:ext uri="{FF2B5EF4-FFF2-40B4-BE49-F238E27FC236}">
                <a16:creationId xmlns:a16="http://schemas.microsoft.com/office/drawing/2014/main" id="{1A4320E3-4634-FEAF-DF56-A2D994F5169E}"/>
              </a:ext>
            </a:extLst>
          </p:cNvPr>
          <p:cNvSpPr txBox="1"/>
          <p:nvPr/>
        </p:nvSpPr>
        <p:spPr>
          <a:xfrm>
            <a:off x="809626" y="6248013"/>
            <a:ext cx="8510663"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Sun et al. Inference-based accuracy of metagenome prediction tools varies across sample types and functional categories.</a:t>
            </a:r>
          </a:p>
          <a:p>
            <a:r>
              <a:rPr lang="en-US" sz="1200" dirty="0">
                <a:latin typeface="Arial" panose="020B0604020202020204" pitchFamily="34" charset="0"/>
                <a:cs typeface="Arial" panose="020B0604020202020204" pitchFamily="34" charset="0"/>
              </a:rPr>
              <a:t>Microbiome, 2020</a:t>
            </a:r>
          </a:p>
        </p:txBody>
      </p:sp>
    </p:spTree>
    <p:extLst>
      <p:ext uri="{BB962C8B-B14F-4D97-AF65-F5344CB8AC3E}">
        <p14:creationId xmlns:p14="http://schemas.microsoft.com/office/powerpoint/2010/main" val="3890253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BB679-DB4D-10C0-999D-8C89E5F42305}"/>
              </a:ext>
            </a:extLst>
          </p:cNvPr>
          <p:cNvSpPr txBox="1"/>
          <p:nvPr/>
        </p:nvSpPr>
        <p:spPr>
          <a:xfrm>
            <a:off x="1035780" y="534074"/>
            <a:ext cx="8723214" cy="507831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Q1: </a:t>
            </a:r>
            <a:r>
              <a:rPr lang="en-US" dirty="0">
                <a:solidFill>
                  <a:srgbClr val="FF0000"/>
                </a:solidFill>
                <a:latin typeface="Arial" panose="020B0604020202020204" pitchFamily="34" charset="0"/>
                <a:cs typeface="Arial" panose="020B0604020202020204" pitchFamily="34" charset="0"/>
              </a:rPr>
              <a:t>What is the purpose of my experiments</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Am I trying to do </a:t>
            </a:r>
            <a:r>
              <a:rPr lang="en-US" dirty="0">
                <a:solidFill>
                  <a:srgbClr val="FF0000"/>
                </a:solidFill>
                <a:latin typeface="Arial" panose="020B0604020202020204" pitchFamily="34" charset="0"/>
                <a:cs typeface="Arial" panose="020B0604020202020204" pitchFamily="34" charset="0"/>
              </a:rPr>
              <a:t>biology</a:t>
            </a:r>
            <a:r>
              <a:rPr lang="en-US" dirty="0">
                <a:latin typeface="Arial" panose="020B0604020202020204" pitchFamily="34" charset="0"/>
                <a:cs typeface="Arial" panose="020B0604020202020204" pitchFamily="34" charset="0"/>
              </a:rPr>
              <a:t> (where I want to just remove all the contaminants)</a:t>
            </a:r>
          </a:p>
          <a:p>
            <a:r>
              <a:rPr lang="en-US" dirty="0">
                <a:latin typeface="Arial" panose="020B0604020202020204" pitchFamily="34" charset="0"/>
                <a:cs typeface="Arial" panose="020B0604020202020204" pitchFamily="34" charset="0"/>
              </a:rPr>
              <a:t>or </a:t>
            </a:r>
            <a:r>
              <a:rPr lang="en-US" dirty="0">
                <a:solidFill>
                  <a:srgbClr val="FF0000"/>
                </a:solidFill>
                <a:latin typeface="Arial" panose="020B0604020202020204" pitchFamily="34" charset="0"/>
                <a:cs typeface="Arial" panose="020B0604020202020204" pitchFamily="34" charset="0"/>
              </a:rPr>
              <a:t>pipeline development </a:t>
            </a:r>
            <a:r>
              <a:rPr lang="en-US" dirty="0">
                <a:latin typeface="Arial" panose="020B0604020202020204" pitchFamily="34" charset="0"/>
                <a:cs typeface="Arial" panose="020B0604020202020204" pitchFamily="34" charset="0"/>
              </a:rPr>
              <a:t>(where I want to understand the source of contaminants)?</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negative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Q2: How much do I care about establishing the limits of detection and cross-contamination?</a:t>
            </a:r>
          </a:p>
          <a:p>
            <a:r>
              <a:rPr lang="en-US" dirty="0">
                <a:latin typeface="Arial" panose="020B0604020202020204" pitchFamily="34" charset="0"/>
                <a:cs typeface="Arial" panose="020B0604020202020204" pitchFamily="34" charset="0"/>
              </a:rPr>
              <a:t>This impacts the design of your </a:t>
            </a:r>
            <a:r>
              <a:rPr lang="en-US" dirty="0">
                <a:solidFill>
                  <a:srgbClr val="FF0000"/>
                </a:solidFill>
                <a:latin typeface="Arial" panose="020B0604020202020204" pitchFamily="34" charset="0"/>
                <a:cs typeface="Arial" panose="020B0604020202020204" pitchFamily="34" charset="0"/>
              </a:rPr>
              <a:t>positive controls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 think an argument could be made for a technician skin sample positive control)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Q3: How much would cross-contamination of samples complicate interpretation of</a:t>
            </a:r>
          </a:p>
          <a:p>
            <a:r>
              <a:rPr lang="en-US" dirty="0">
                <a:latin typeface="Arial" panose="020B0604020202020204" pitchFamily="34" charset="0"/>
                <a:cs typeface="Arial" panose="020B0604020202020204" pitchFamily="34" charset="0"/>
              </a:rPr>
              <a:t>experimental results?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Re-extraction of samples from a different randomized context and</a:t>
            </a:r>
          </a:p>
          <a:p>
            <a:r>
              <a:rPr lang="en-US" dirty="0">
                <a:latin typeface="Arial" panose="020B0604020202020204" pitchFamily="34" charset="0"/>
                <a:cs typeface="Arial" panose="020B0604020202020204" pitchFamily="34" charset="0"/>
              </a:rPr>
              <a:t>avoiding automation may minimize cross-contamination but with obvious costs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50818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64861665-0115-B3D2-7BE6-52175C367D53}"/>
              </a:ext>
            </a:extLst>
          </p:cNvPr>
          <p:cNvGraphicFramePr>
            <a:graphicFrameLocks noChangeAspect="1"/>
          </p:cNvGraphicFramePr>
          <p:nvPr/>
        </p:nvGraphicFramePr>
        <p:xfrm>
          <a:off x="5481638" y="3232150"/>
          <a:ext cx="1228725" cy="390525"/>
        </p:xfrm>
        <a:graphic>
          <a:graphicData uri="http://schemas.openxmlformats.org/presentationml/2006/ole">
            <mc:AlternateContent xmlns:mc="http://schemas.openxmlformats.org/markup-compatibility/2006">
              <mc:Choice xmlns:v="urn:schemas-microsoft-com:vml" Requires="v">
                <p:oleObj name="Worksheet" r:id="rId2" imgW="1228801" imgH="390628" progId="Excel.Sheet.12">
                  <p:embed/>
                </p:oleObj>
              </mc:Choice>
              <mc:Fallback>
                <p:oleObj name="Worksheet" r:id="rId2" imgW="1228801" imgH="390628" progId="Excel.Sheet.12">
                  <p:embed/>
                  <p:pic>
                    <p:nvPicPr>
                      <p:cNvPr id="8" name="Object 7">
                        <a:extLst>
                          <a:ext uri="{FF2B5EF4-FFF2-40B4-BE49-F238E27FC236}">
                            <a16:creationId xmlns:a16="http://schemas.microsoft.com/office/drawing/2014/main" id="{64861665-0115-B3D2-7BE6-52175C367D53}"/>
                          </a:ext>
                        </a:extLst>
                      </p:cNvPr>
                      <p:cNvPicPr/>
                      <p:nvPr/>
                    </p:nvPicPr>
                    <p:blipFill>
                      <a:blip r:embed="rId3"/>
                      <a:stretch>
                        <a:fillRect/>
                      </a:stretch>
                    </p:blipFill>
                    <p:spPr>
                      <a:xfrm>
                        <a:off x="5481638" y="3232150"/>
                        <a:ext cx="1228725" cy="390525"/>
                      </a:xfrm>
                      <a:prstGeom prst="rect">
                        <a:avLst/>
                      </a:prstGeom>
                    </p:spPr>
                  </p:pic>
                </p:oleObj>
              </mc:Fallback>
            </mc:AlternateContent>
          </a:graphicData>
        </a:graphic>
      </p:graphicFrame>
      <p:graphicFrame>
        <p:nvGraphicFramePr>
          <p:cNvPr id="9" name="Table 9">
            <a:extLst>
              <a:ext uri="{FF2B5EF4-FFF2-40B4-BE49-F238E27FC236}">
                <a16:creationId xmlns:a16="http://schemas.microsoft.com/office/drawing/2014/main" id="{214D5EA6-C89F-4EE9-6B2C-7468EC7CD712}"/>
              </a:ext>
            </a:extLst>
          </p:cNvPr>
          <p:cNvGraphicFramePr>
            <a:graphicFrameLocks noGrp="1"/>
          </p:cNvGraphicFramePr>
          <p:nvPr/>
        </p:nvGraphicFramePr>
        <p:xfrm>
          <a:off x="0" y="0"/>
          <a:ext cx="12006070" cy="8321040"/>
        </p:xfrm>
        <a:graphic>
          <a:graphicData uri="http://schemas.openxmlformats.org/drawingml/2006/table">
            <a:tbl>
              <a:tblPr firstRow="1" bandRow="1">
                <a:tableStyleId>{5C22544A-7EE6-4342-B048-85BDC9FD1C3A}</a:tableStyleId>
              </a:tblPr>
              <a:tblGrid>
                <a:gridCol w="1590977">
                  <a:extLst>
                    <a:ext uri="{9D8B030D-6E8A-4147-A177-3AD203B41FA5}">
                      <a16:colId xmlns:a16="http://schemas.microsoft.com/office/drawing/2014/main" val="1589369888"/>
                    </a:ext>
                  </a:extLst>
                </a:gridCol>
                <a:gridCol w="2325356">
                  <a:extLst>
                    <a:ext uri="{9D8B030D-6E8A-4147-A177-3AD203B41FA5}">
                      <a16:colId xmlns:a16="http://schemas.microsoft.com/office/drawing/2014/main" val="39509251"/>
                    </a:ext>
                  </a:extLst>
                </a:gridCol>
                <a:gridCol w="2136421">
                  <a:extLst>
                    <a:ext uri="{9D8B030D-6E8A-4147-A177-3AD203B41FA5}">
                      <a16:colId xmlns:a16="http://schemas.microsoft.com/office/drawing/2014/main" val="331144070"/>
                    </a:ext>
                  </a:extLst>
                </a:gridCol>
                <a:gridCol w="1483995">
                  <a:extLst>
                    <a:ext uri="{9D8B030D-6E8A-4147-A177-3AD203B41FA5}">
                      <a16:colId xmlns:a16="http://schemas.microsoft.com/office/drawing/2014/main" val="3262943075"/>
                    </a:ext>
                  </a:extLst>
                </a:gridCol>
                <a:gridCol w="2173693">
                  <a:extLst>
                    <a:ext uri="{9D8B030D-6E8A-4147-A177-3AD203B41FA5}">
                      <a16:colId xmlns:a16="http://schemas.microsoft.com/office/drawing/2014/main" val="1694463460"/>
                    </a:ext>
                  </a:extLst>
                </a:gridCol>
                <a:gridCol w="2295628">
                  <a:extLst>
                    <a:ext uri="{9D8B030D-6E8A-4147-A177-3AD203B41FA5}">
                      <a16:colId xmlns:a16="http://schemas.microsoft.com/office/drawing/2014/main" val="971495393"/>
                    </a:ext>
                  </a:extLst>
                </a:gridCol>
              </a:tblGrid>
              <a:tr h="1130833">
                <a:tc>
                  <a:txBody>
                    <a:bodyPr/>
                    <a:lstStyle/>
                    <a:p>
                      <a:r>
                        <a:rPr lang="en-US" dirty="0"/>
                        <a:t>Source</a:t>
                      </a:r>
                    </a:p>
                  </a:txBody>
                  <a:tcPr/>
                </a:tc>
                <a:tc>
                  <a:txBody>
                    <a:bodyPr/>
                    <a:lstStyle/>
                    <a:p>
                      <a:r>
                        <a:rPr lang="en-US" dirty="0"/>
                        <a:t>Is clearly contaminant</a:t>
                      </a:r>
                    </a:p>
                  </a:txBody>
                  <a:tcPr/>
                </a:tc>
                <a:tc>
                  <a:txBody>
                    <a:bodyPr/>
                    <a:lstStyle/>
                    <a:p>
                      <a:r>
                        <a:rPr lang="en-US" dirty="0"/>
                        <a:t>Can be addressed with database searches</a:t>
                      </a:r>
                    </a:p>
                  </a:txBody>
                  <a:tcPr/>
                </a:tc>
                <a:tc>
                  <a:txBody>
                    <a:bodyPr/>
                    <a:lstStyle/>
                    <a:p>
                      <a:r>
                        <a:rPr lang="en-US" dirty="0"/>
                        <a:t>Can be solved with long-read requirements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be addressed algorithmically</a:t>
                      </a:r>
                    </a:p>
                    <a:p>
                      <a:endParaRPr lang="en-US" dirty="0"/>
                    </a:p>
                  </a:txBody>
                  <a:tcPr/>
                </a:tc>
                <a:tc>
                  <a:txBody>
                    <a:bodyPr/>
                    <a:lstStyle/>
                    <a:p>
                      <a:r>
                        <a:rPr lang="en-US" dirty="0"/>
                        <a:t>Implications for inference</a:t>
                      </a:r>
                    </a:p>
                  </a:txBody>
                  <a:tcPr/>
                </a:tc>
                <a:extLst>
                  <a:ext uri="{0D108BD9-81ED-4DB2-BD59-A6C34878D82A}">
                    <a16:rowId xmlns:a16="http://schemas.microsoft.com/office/drawing/2014/main" val="3775158221"/>
                  </a:ext>
                </a:extLst>
              </a:tr>
              <a:tr h="1652756">
                <a:tc>
                  <a:txBody>
                    <a:bodyPr/>
                    <a:lstStyle/>
                    <a:p>
                      <a:r>
                        <a:rPr lang="en-US" dirty="0"/>
                        <a:t>Non-biological contaminant (e.g. kit contaminant)</a:t>
                      </a:r>
                    </a:p>
                  </a:txBody>
                  <a:tcPr/>
                </a:tc>
                <a:tc>
                  <a:txBody>
                    <a:bodyPr/>
                    <a:lstStyle/>
                    <a:p>
                      <a:r>
                        <a:rPr lang="en-US" dirty="0"/>
                        <a:t>Yes.  Using a different kit will produce different results.</a:t>
                      </a:r>
                    </a:p>
                  </a:txBody>
                  <a:tcPr/>
                </a:tc>
                <a:tc>
                  <a:txBody>
                    <a:bodyPr/>
                    <a:lstStyle/>
                    <a:p>
                      <a:r>
                        <a:rPr lang="en-US" dirty="0"/>
                        <a:t>Probably (especially if a kit has been used in many previous experiments)</a:t>
                      </a:r>
                    </a:p>
                  </a:txBody>
                  <a:tcPr/>
                </a:tc>
                <a:tc>
                  <a:txBody>
                    <a:bodyPr/>
                    <a:lstStyle/>
                    <a:p>
                      <a:r>
                        <a:rPr lang="en-US" dirty="0"/>
                        <a:t>Possibly</a:t>
                      </a:r>
                    </a:p>
                  </a:txBody>
                  <a:tcPr/>
                </a:tc>
                <a:tc>
                  <a:txBody>
                    <a:bodyPr/>
                    <a:lstStyle/>
                    <a:p>
                      <a:r>
                        <a:rPr lang="en-US" dirty="0"/>
                        <a:t>Possibly (contaminants should be about equally present in all samples irrespective of metadata)</a:t>
                      </a:r>
                    </a:p>
                  </a:txBody>
                  <a:tcPr/>
                </a:tc>
                <a:tc>
                  <a:txBody>
                    <a:bodyPr/>
                    <a:lstStyle/>
                    <a:p>
                      <a:r>
                        <a:rPr lang="en-US" dirty="0"/>
                        <a:t>When comparing samples of similar biomass, </a:t>
                      </a:r>
                      <a:r>
                        <a:rPr lang="en-US" dirty="0">
                          <a:solidFill>
                            <a:srgbClr val="FF0000"/>
                          </a:solidFill>
                        </a:rPr>
                        <a:t>spurious results are unlikely to be produced. </a:t>
                      </a:r>
                    </a:p>
                  </a:txBody>
                  <a:tcPr/>
                </a:tc>
                <a:extLst>
                  <a:ext uri="{0D108BD9-81ED-4DB2-BD59-A6C34878D82A}">
                    <a16:rowId xmlns:a16="http://schemas.microsoft.com/office/drawing/2014/main" val="449599478"/>
                  </a:ext>
                </a:extLst>
              </a:tr>
              <a:tr h="2696602">
                <a:tc>
                  <a:txBody>
                    <a:bodyPr/>
                    <a:lstStyle/>
                    <a:p>
                      <a:r>
                        <a:rPr lang="en-US" dirty="0"/>
                        <a:t>Biological contaminant (e.g. skin contaminant)</a:t>
                      </a:r>
                    </a:p>
                  </a:txBody>
                  <a:tcPr/>
                </a:tc>
                <a:tc>
                  <a:txBody>
                    <a:bodyPr/>
                    <a:lstStyle/>
                    <a:p>
                      <a:r>
                        <a:rPr lang="en-US" dirty="0"/>
                        <a:t>Unclear.  If you send a researcher into the built environment, the environment changes. But is that contaminant?  Like electrons, measuring the built environment will change the built environment</a:t>
                      </a:r>
                    </a:p>
                  </a:txBody>
                  <a:tcPr/>
                </a:tc>
                <a:tc>
                  <a:txBody>
                    <a:bodyPr/>
                    <a:lstStyle/>
                    <a:p>
                      <a:r>
                        <a:rPr lang="en-US" dirty="0"/>
                        <a:t>Possibly (but each person has a distinct skin microbiome!)</a:t>
                      </a:r>
                    </a:p>
                  </a:txBody>
                  <a:tcPr/>
                </a:tc>
                <a:tc>
                  <a:txBody>
                    <a:bodyPr/>
                    <a:lstStyle/>
                    <a:p>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Possibly (contaminants should be equally present in all samples, but depends on when in the process samples were exposed to human microbiome)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comparing samples of similar biomass, </a:t>
                      </a:r>
                      <a:r>
                        <a:rPr lang="en-US" dirty="0">
                          <a:solidFill>
                            <a:srgbClr val="FF0000"/>
                          </a:solidFill>
                        </a:rPr>
                        <a:t>spurious results are unlikely to be produced. </a:t>
                      </a:r>
                    </a:p>
                    <a:p>
                      <a:endParaRPr lang="en-US" dirty="0"/>
                    </a:p>
                  </a:txBody>
                  <a:tcPr/>
                </a:tc>
                <a:extLst>
                  <a:ext uri="{0D108BD9-81ED-4DB2-BD59-A6C34878D82A}">
                    <a16:rowId xmlns:a16="http://schemas.microsoft.com/office/drawing/2014/main" val="3079565933"/>
                  </a:ext>
                </a:extLst>
              </a:tr>
              <a:tr h="1213253">
                <a:tc>
                  <a:txBody>
                    <a:bodyPr/>
                    <a:lstStyle/>
                    <a:p>
                      <a:r>
                        <a:rPr lang="en-US" dirty="0"/>
                        <a:t>Cross-samples</a:t>
                      </a:r>
                    </a:p>
                    <a:p>
                      <a:r>
                        <a:rPr lang="en-US" dirty="0"/>
                        <a:t>contaminant</a:t>
                      </a:r>
                    </a:p>
                  </a:txBody>
                  <a:tcPr/>
                </a:tc>
                <a:tc>
                  <a:txBody>
                    <a:bodyPr/>
                    <a:lstStyle/>
                    <a:p>
                      <a:r>
                        <a:rPr lang="en-US" dirty="0"/>
                        <a:t>Yes.  </a:t>
                      </a:r>
                    </a:p>
                  </a:txBody>
                  <a:tcPr/>
                </a:tc>
                <a:tc>
                  <a:txBody>
                    <a:bodyPr/>
                    <a:lstStyle/>
                    <a:p>
                      <a:r>
                        <a:rPr lang="en-US" dirty="0"/>
                        <a:t>No (since each experiment is likely to have unique taxa)</a:t>
                      </a:r>
                    </a:p>
                  </a:txBody>
                  <a:tcPr/>
                </a:tc>
                <a:tc>
                  <a:txBody>
                    <a:bodyPr/>
                    <a:lstStyle/>
                    <a:p>
                      <a:r>
                        <a:rPr lang="en-US" dirty="0"/>
                        <a:t>No</a:t>
                      </a:r>
                    </a:p>
                  </a:txBody>
                  <a:tcPr/>
                </a:tc>
                <a:tc>
                  <a:txBody>
                    <a:bodyPr/>
                    <a:lstStyle/>
                    <a:p>
                      <a:r>
                        <a:rPr lang="en-US" dirty="0"/>
                        <a:t>Possibly but only if all batch information (including well location) is recorded</a:t>
                      </a:r>
                    </a:p>
                  </a:txBody>
                  <a:tcPr/>
                </a:tc>
                <a:tc>
                  <a:txBody>
                    <a:bodyPr/>
                    <a:lstStyle/>
                    <a:p>
                      <a:r>
                        <a:rPr lang="en-US" dirty="0">
                          <a:solidFill>
                            <a:srgbClr val="FF0000"/>
                          </a:solidFill>
                        </a:rPr>
                        <a:t>Minimal if all blocks (including well) are randomized</a:t>
                      </a:r>
                    </a:p>
                  </a:txBody>
                  <a:tcPr/>
                </a:tc>
                <a:extLst>
                  <a:ext uri="{0D108BD9-81ED-4DB2-BD59-A6C34878D82A}">
                    <a16:rowId xmlns:a16="http://schemas.microsoft.com/office/drawing/2014/main" val="3998820291"/>
                  </a:ext>
                </a:extLst>
              </a:tr>
            </a:tbl>
          </a:graphicData>
        </a:graphic>
      </p:graphicFrame>
    </p:spTree>
    <p:extLst>
      <p:ext uri="{BB962C8B-B14F-4D97-AF65-F5344CB8AC3E}">
        <p14:creationId xmlns:p14="http://schemas.microsoft.com/office/powerpoint/2010/main" val="2453147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11432E-D745-B30B-1F7C-727A43581CDE}"/>
              </a:ext>
            </a:extLst>
          </p:cNvPr>
          <p:cNvSpPr txBox="1"/>
          <p:nvPr/>
        </p:nvSpPr>
        <p:spPr>
          <a:xfrm>
            <a:off x="1165253" y="453154"/>
            <a:ext cx="7507183" cy="4247317"/>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Recommendations that are (presumably) not controversial:</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Make your lab procedures as clean as possible</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Use dual-indexed non redundant bar codes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Measure biomass of samples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Randomize as much as possible across inference categories.  </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Record all possible batches </a:t>
            </a:r>
          </a:p>
          <a:p>
            <a:r>
              <a:rPr lang="en-US" dirty="0">
                <a:latin typeface="Arial" panose="020B0604020202020204" pitchFamily="34" charset="0"/>
                <a:cs typeface="Arial" panose="020B0604020202020204" pitchFamily="34" charset="0"/>
              </a:rPr>
              <a:t>	(technicians, plate, well position, date of extraction,</a:t>
            </a:r>
          </a:p>
          <a:p>
            <a:r>
              <a:rPr lang="en-US" dirty="0">
                <a:latin typeface="Arial" panose="020B0604020202020204" pitchFamily="34" charset="0"/>
                <a:cs typeface="Arial" panose="020B0604020202020204" pitchFamily="34" charset="0"/>
              </a:rPr>
              <a:t>	sequencing runs, well position)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38878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25D60B-72D0-0C16-FBCB-1E0B32A6A033}"/>
              </a:ext>
            </a:extLst>
          </p:cNvPr>
          <p:cNvSpPr txBox="1"/>
          <p:nvPr/>
        </p:nvSpPr>
        <p:spPr>
          <a:xfrm>
            <a:off x="1165253" y="453154"/>
            <a:ext cx="7361824" cy="120032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More “difficult” decisions: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What kind (and how many) negative controls to run.</a:t>
            </a:r>
          </a:p>
          <a:p>
            <a:r>
              <a:rPr lang="en-US" dirty="0">
                <a:latin typeface="Arial" panose="020B0604020202020204" pitchFamily="34" charset="0"/>
                <a:cs typeface="Arial" panose="020B0604020202020204" pitchFamily="34" charset="0"/>
              </a:rPr>
              <a:t>	Obviously, more negative controls for lower biomass samples!</a:t>
            </a:r>
          </a:p>
        </p:txBody>
      </p:sp>
    </p:spTree>
    <p:extLst>
      <p:ext uri="{BB962C8B-B14F-4D97-AF65-F5344CB8AC3E}">
        <p14:creationId xmlns:p14="http://schemas.microsoft.com/office/powerpoint/2010/main" val="30810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2C8C8D-1167-110A-91F7-2F553F4A57EC}"/>
              </a:ext>
            </a:extLst>
          </p:cNvPr>
          <p:cNvSpPr txBox="1"/>
          <p:nvPr/>
        </p:nvSpPr>
        <p:spPr>
          <a:xfrm>
            <a:off x="36157" y="264557"/>
            <a:ext cx="10610597"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dataset used for validation of </a:t>
            </a:r>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is one we should study for how to do low biomass sampling.</a:t>
            </a:r>
          </a:p>
          <a:p>
            <a:r>
              <a:rPr lang="en-US" dirty="0">
                <a:latin typeface="Arial" panose="020B0604020202020204" pitchFamily="34" charset="0"/>
                <a:cs typeface="Arial" panose="020B0604020202020204" pitchFamily="34" charset="0"/>
              </a:rPr>
              <a:t>They had 811 negative controls for ~1500 samples.  </a:t>
            </a:r>
          </a:p>
          <a:p>
            <a:r>
              <a:rPr lang="en-US" dirty="0">
                <a:latin typeface="Arial" panose="020B0604020202020204" pitchFamily="34" charset="0"/>
                <a:cs typeface="Arial" panose="020B0604020202020204" pitchFamily="34" charset="0"/>
              </a:rPr>
              <a:t>We could consider a similar fraction of effort for negative controls</a:t>
            </a:r>
          </a:p>
        </p:txBody>
      </p:sp>
      <p:pic>
        <p:nvPicPr>
          <p:cNvPr id="8" name="Picture 7">
            <a:extLst>
              <a:ext uri="{FF2B5EF4-FFF2-40B4-BE49-F238E27FC236}">
                <a16:creationId xmlns:a16="http://schemas.microsoft.com/office/drawing/2014/main" id="{E6748E66-9BA3-587D-8BF8-7077D9E84EB7}"/>
              </a:ext>
            </a:extLst>
          </p:cNvPr>
          <p:cNvPicPr>
            <a:picLocks noChangeAspect="1"/>
          </p:cNvPicPr>
          <p:nvPr/>
        </p:nvPicPr>
        <p:blipFill>
          <a:blip r:embed="rId2"/>
          <a:stretch>
            <a:fillRect/>
          </a:stretch>
        </p:blipFill>
        <p:spPr>
          <a:xfrm>
            <a:off x="1038613" y="1195387"/>
            <a:ext cx="9163050" cy="4467225"/>
          </a:xfrm>
          <a:prstGeom prst="rect">
            <a:avLst/>
          </a:prstGeom>
        </p:spPr>
      </p:pic>
      <p:sp>
        <p:nvSpPr>
          <p:cNvPr id="10" name="TextBox 9">
            <a:extLst>
              <a:ext uri="{FF2B5EF4-FFF2-40B4-BE49-F238E27FC236}">
                <a16:creationId xmlns:a16="http://schemas.microsoft.com/office/drawing/2014/main" id="{52A79282-68FC-F5CC-EB96-16606FE050B7}"/>
              </a:ext>
            </a:extLst>
          </p:cNvPr>
          <p:cNvSpPr txBox="1"/>
          <p:nvPr/>
        </p:nvSpPr>
        <p:spPr>
          <a:xfrm>
            <a:off x="549431" y="6124164"/>
            <a:ext cx="10925075" cy="646331"/>
          </a:xfrm>
          <a:prstGeom prst="rect">
            <a:avLst/>
          </a:prstGeom>
          <a:noFill/>
        </p:spPr>
        <p:txBody>
          <a:bodyPr wrap="square">
            <a:spAutoFit/>
          </a:bodyPr>
          <a:lstStyle/>
          <a:p>
            <a:r>
              <a:rPr lang="en-US" dirty="0"/>
              <a:t>The human tumor microbiome is composed of tumor type–specific intracellular bacteria.  Science. 2020</a:t>
            </a:r>
          </a:p>
          <a:p>
            <a:endParaRPr lang="en-US" dirty="0"/>
          </a:p>
        </p:txBody>
      </p:sp>
    </p:spTree>
    <p:extLst>
      <p:ext uri="{BB962C8B-B14F-4D97-AF65-F5344CB8AC3E}">
        <p14:creationId xmlns:p14="http://schemas.microsoft.com/office/powerpoint/2010/main" val="106364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25D60B-72D0-0C16-FBCB-1E0B32A6A033}"/>
              </a:ext>
            </a:extLst>
          </p:cNvPr>
          <p:cNvSpPr txBox="1"/>
          <p:nvPr/>
        </p:nvSpPr>
        <p:spPr>
          <a:xfrm>
            <a:off x="1165253" y="453154"/>
            <a:ext cx="7425944" cy="2308324"/>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More “difficult” decisions: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What kind (and how many) negative controls to run.</a:t>
            </a:r>
          </a:p>
          <a:p>
            <a:r>
              <a:rPr lang="en-US" dirty="0">
                <a:latin typeface="Arial" panose="020B0604020202020204" pitchFamily="34" charset="0"/>
                <a:cs typeface="Arial" panose="020B0604020202020204" pitchFamily="34" charset="0"/>
              </a:rPr>
              <a:t>	Obviously, more negative controls for lower biomass samples!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Starting with as much as 0.5 negative controls per sample </a:t>
            </a:r>
          </a:p>
          <a:p>
            <a:r>
              <a:rPr lang="en-US" dirty="0">
                <a:latin typeface="Arial" panose="020B0604020202020204" pitchFamily="34" charset="0"/>
                <a:cs typeface="Arial" panose="020B0604020202020204" pitchFamily="34" charset="0"/>
              </a:rPr>
              <a:t>	and scaling back after initial successes seems reasonable for</a:t>
            </a:r>
          </a:p>
          <a:p>
            <a:r>
              <a:rPr lang="en-US" dirty="0">
                <a:latin typeface="Arial" panose="020B0604020202020204" pitchFamily="34" charset="0"/>
                <a:cs typeface="Arial" panose="020B0604020202020204" pitchFamily="34" charset="0"/>
              </a:rPr>
              <a:t>	ultra-low biomass samples.</a:t>
            </a:r>
          </a:p>
        </p:txBody>
      </p:sp>
    </p:spTree>
    <p:extLst>
      <p:ext uri="{BB962C8B-B14F-4D97-AF65-F5344CB8AC3E}">
        <p14:creationId xmlns:p14="http://schemas.microsoft.com/office/powerpoint/2010/main" val="971170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730B6-8498-0B30-1933-51AD62ADC07E}"/>
              </a:ext>
            </a:extLst>
          </p:cNvPr>
          <p:cNvPicPr>
            <a:picLocks noChangeAspect="1"/>
          </p:cNvPicPr>
          <p:nvPr/>
        </p:nvPicPr>
        <p:blipFill>
          <a:blip r:embed="rId2"/>
          <a:stretch>
            <a:fillRect/>
          </a:stretch>
        </p:blipFill>
        <p:spPr>
          <a:xfrm>
            <a:off x="490875" y="502043"/>
            <a:ext cx="6257925" cy="5562600"/>
          </a:xfrm>
          <a:prstGeom prst="rect">
            <a:avLst/>
          </a:prstGeom>
        </p:spPr>
      </p:pic>
      <p:sp>
        <p:nvSpPr>
          <p:cNvPr id="8" name="TextBox 7">
            <a:extLst>
              <a:ext uri="{FF2B5EF4-FFF2-40B4-BE49-F238E27FC236}">
                <a16:creationId xmlns:a16="http://schemas.microsoft.com/office/drawing/2014/main" id="{29C30D70-D771-0FD3-AA4C-F5F049F7C5C9}"/>
              </a:ext>
            </a:extLst>
          </p:cNvPr>
          <p:cNvSpPr txBox="1"/>
          <p:nvPr/>
        </p:nvSpPr>
        <p:spPr>
          <a:xfrm>
            <a:off x="7129085" y="1294726"/>
            <a:ext cx="4993675"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They used data from 5 different amplicons.</a:t>
            </a:r>
          </a:p>
          <a:p>
            <a:r>
              <a:rPr lang="en-US" dirty="0">
                <a:latin typeface="Arial" panose="020B0604020202020204" pitchFamily="34" charset="0"/>
                <a:cs typeface="Arial" panose="020B0604020202020204" pitchFamily="34" charset="0"/>
              </a:rPr>
              <a:t>There are pluses and minuses to this approach</a:t>
            </a:r>
          </a:p>
          <a:p>
            <a:r>
              <a:rPr lang="en-US" dirty="0">
                <a:latin typeface="Arial" panose="020B0604020202020204" pitchFamily="34" charset="0"/>
                <a:cs typeface="Arial" panose="020B0604020202020204" pitchFamily="34" charset="0"/>
              </a:rPr>
              <a:t>in comparison to WGS</a:t>
            </a:r>
          </a:p>
        </p:txBody>
      </p:sp>
      <p:sp>
        <p:nvSpPr>
          <p:cNvPr id="9" name="TextBox 8">
            <a:extLst>
              <a:ext uri="{FF2B5EF4-FFF2-40B4-BE49-F238E27FC236}">
                <a16:creationId xmlns:a16="http://schemas.microsoft.com/office/drawing/2014/main" id="{47A5E831-F4B7-0CB6-42C7-B57683D085F6}"/>
              </a:ext>
            </a:extLst>
          </p:cNvPr>
          <p:cNvSpPr txBox="1"/>
          <p:nvPr/>
        </p:nvSpPr>
        <p:spPr>
          <a:xfrm>
            <a:off x="7388029" y="3592864"/>
            <a:ext cx="4711546"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The last filter is a multi-center inference filter</a:t>
            </a:r>
          </a:p>
        </p:txBody>
      </p:sp>
      <p:pic>
        <p:nvPicPr>
          <p:cNvPr id="11" name="Picture 10">
            <a:extLst>
              <a:ext uri="{FF2B5EF4-FFF2-40B4-BE49-F238E27FC236}">
                <a16:creationId xmlns:a16="http://schemas.microsoft.com/office/drawing/2014/main" id="{2F0314F4-BD24-6908-C54A-83DAD15943D1}"/>
              </a:ext>
            </a:extLst>
          </p:cNvPr>
          <p:cNvPicPr>
            <a:picLocks noChangeAspect="1"/>
          </p:cNvPicPr>
          <p:nvPr/>
        </p:nvPicPr>
        <p:blipFill>
          <a:blip r:embed="rId3"/>
          <a:stretch>
            <a:fillRect/>
          </a:stretch>
        </p:blipFill>
        <p:spPr>
          <a:xfrm>
            <a:off x="7887332" y="4158168"/>
            <a:ext cx="3133725" cy="2085975"/>
          </a:xfrm>
          <a:prstGeom prst="rect">
            <a:avLst/>
          </a:prstGeom>
        </p:spPr>
      </p:pic>
      <p:sp>
        <p:nvSpPr>
          <p:cNvPr id="2" name="TextBox 9">
            <a:extLst>
              <a:ext uri="{FF2B5EF4-FFF2-40B4-BE49-F238E27FC236}">
                <a16:creationId xmlns:a16="http://schemas.microsoft.com/office/drawing/2014/main" id="{52A79282-68FC-F5CC-EB96-16606FE050B7}"/>
              </a:ext>
            </a:extLst>
          </p:cNvPr>
          <p:cNvSpPr txBox="1"/>
          <p:nvPr/>
        </p:nvSpPr>
        <p:spPr>
          <a:xfrm>
            <a:off x="924775" y="6372141"/>
            <a:ext cx="10925075"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The human tumor microbiome is composed of tumor type–specific intracellular bacteria.  Science. 2020</a:t>
            </a:r>
          </a:p>
          <a:p>
            <a:endParaRPr lang="en-US" dirty="0"/>
          </a:p>
        </p:txBody>
      </p:sp>
      <p:sp>
        <p:nvSpPr>
          <p:cNvPr id="3" name="TextBox 2">
            <a:extLst>
              <a:ext uri="{FF2B5EF4-FFF2-40B4-BE49-F238E27FC236}">
                <a16:creationId xmlns:a16="http://schemas.microsoft.com/office/drawing/2014/main" id="{BF264C51-7298-88AB-D44E-74DE65EDCB2B}"/>
              </a:ext>
            </a:extLst>
          </p:cNvPr>
          <p:cNvSpPr txBox="1"/>
          <p:nvPr/>
        </p:nvSpPr>
        <p:spPr>
          <a:xfrm>
            <a:off x="1043873" y="250854"/>
            <a:ext cx="76354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is a convincing pipeline that I argue we could consider as a model….</a:t>
            </a:r>
          </a:p>
        </p:txBody>
      </p:sp>
    </p:spTree>
    <p:extLst>
      <p:ext uri="{BB962C8B-B14F-4D97-AF65-F5344CB8AC3E}">
        <p14:creationId xmlns:p14="http://schemas.microsoft.com/office/powerpoint/2010/main" val="3614542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E4A32D-1D14-384E-C68E-12FC28D475CC}"/>
              </a:ext>
            </a:extLst>
          </p:cNvPr>
          <p:cNvSpPr txBox="1"/>
          <p:nvPr/>
        </p:nvSpPr>
        <p:spPr>
          <a:xfrm>
            <a:off x="1165253" y="453154"/>
            <a:ext cx="8776762" cy="4801314"/>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More “difficult” decisions: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What kind (and how many) negative controls to run.</a:t>
            </a:r>
          </a:p>
          <a:p>
            <a:r>
              <a:rPr lang="en-US" dirty="0">
                <a:latin typeface="Arial" panose="020B0604020202020204" pitchFamily="34" charset="0"/>
                <a:cs typeface="Arial" panose="020B0604020202020204" pitchFamily="34" charset="0"/>
              </a:rPr>
              <a:t>	Obviously, more negative controls for lower biomass samples!</a:t>
            </a: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Starting with as much as 0.5 negative controls per sample </a:t>
            </a:r>
          </a:p>
          <a:p>
            <a:r>
              <a:rPr lang="en-US" dirty="0">
                <a:latin typeface="Arial" panose="020B0604020202020204" pitchFamily="34" charset="0"/>
                <a:cs typeface="Arial" panose="020B0604020202020204" pitchFamily="34" charset="0"/>
              </a:rPr>
              <a:t>	and scaling back after initial successes seems reasonable for</a:t>
            </a:r>
          </a:p>
          <a:p>
            <a:r>
              <a:rPr lang="en-US" dirty="0">
                <a:latin typeface="Arial" panose="020B0604020202020204" pitchFamily="34" charset="0"/>
                <a:cs typeface="Arial" panose="020B0604020202020204" pitchFamily="34" charset="0"/>
              </a:rPr>
              <a:t>	ultra-low biomass samples.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How much to avoid automation to avoid cross contamination?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How much to avoid high abundance samples (including positive controls)?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How much to re-extract across different random contexts </a:t>
            </a:r>
          </a:p>
          <a:p>
            <a:r>
              <a:rPr lang="en-US" dirty="0">
                <a:latin typeface="Arial" panose="020B0604020202020204" pitchFamily="34" charset="0"/>
                <a:cs typeface="Arial" panose="020B0604020202020204" pitchFamily="34" charset="0"/>
              </a:rPr>
              <a:t>	(to minimize cross-contamination)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What kind of sequencing to do?  Single amplicon?  Multi-amplicon?  WGS?</a:t>
            </a:r>
          </a:p>
        </p:txBody>
      </p:sp>
    </p:spTree>
    <p:extLst>
      <p:ext uri="{BB962C8B-B14F-4D97-AF65-F5344CB8AC3E}">
        <p14:creationId xmlns:p14="http://schemas.microsoft.com/office/powerpoint/2010/main" val="30774867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59443C-54E0-6452-8C76-8691D925BD64}"/>
              </a:ext>
            </a:extLst>
          </p:cNvPr>
          <p:cNvSpPr txBox="1"/>
          <p:nvPr/>
        </p:nvSpPr>
        <p:spPr>
          <a:xfrm>
            <a:off x="1408014" y="445062"/>
            <a:ext cx="8490466" cy="2308324"/>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How will we analyze these data?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 “black box” solution that will work for every experiment.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don’t know what fraction of our built environment samples will be contaminant</a:t>
            </a:r>
          </a:p>
          <a:p>
            <a:r>
              <a:rPr lang="en-US" dirty="0">
                <a:latin typeface="Arial" panose="020B0604020202020204" pitchFamily="34" charset="0"/>
                <a:cs typeface="Arial" panose="020B0604020202020204" pitchFamily="34" charset="0"/>
              </a:rPr>
              <a:t>(but it will presumably be pretty high).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Algorithms designed for other environments may not work well for our data.</a:t>
            </a:r>
          </a:p>
        </p:txBody>
      </p:sp>
    </p:spTree>
    <p:extLst>
      <p:ext uri="{BB962C8B-B14F-4D97-AF65-F5344CB8AC3E}">
        <p14:creationId xmlns:p14="http://schemas.microsoft.com/office/powerpoint/2010/main" val="101810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6BE53-1DDF-BD9B-1F9A-748F13B2E9A8}"/>
              </a:ext>
            </a:extLst>
          </p:cNvPr>
          <p:cNvPicPr>
            <a:picLocks noChangeAspect="1"/>
          </p:cNvPicPr>
          <p:nvPr/>
        </p:nvPicPr>
        <p:blipFill>
          <a:blip r:embed="rId2"/>
          <a:stretch>
            <a:fillRect/>
          </a:stretch>
        </p:blipFill>
        <p:spPr>
          <a:xfrm>
            <a:off x="1831529" y="2269853"/>
            <a:ext cx="5836265" cy="2318294"/>
          </a:xfrm>
          <a:prstGeom prst="rect">
            <a:avLst/>
          </a:prstGeom>
        </p:spPr>
      </p:pic>
      <p:sp>
        <p:nvSpPr>
          <p:cNvPr id="5" name="TextBox 11">
            <a:extLst>
              <a:ext uri="{FF2B5EF4-FFF2-40B4-BE49-F238E27FC236}">
                <a16:creationId xmlns:a16="http://schemas.microsoft.com/office/drawing/2014/main" id="{CB98B7E1-1306-0D15-8FA4-A0A3A3520A68}"/>
              </a:ext>
            </a:extLst>
          </p:cNvPr>
          <p:cNvSpPr txBox="1"/>
          <p:nvPr/>
        </p:nvSpPr>
        <p:spPr>
          <a:xfrm>
            <a:off x="8992980" y="3310495"/>
            <a:ext cx="136749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March, 2023</a:t>
            </a:r>
          </a:p>
        </p:txBody>
      </p:sp>
    </p:spTree>
    <p:extLst>
      <p:ext uri="{BB962C8B-B14F-4D97-AF65-F5344CB8AC3E}">
        <p14:creationId xmlns:p14="http://schemas.microsoft.com/office/powerpoint/2010/main" val="42275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8F8766-6C41-522C-5163-5E2EFD1D626C}"/>
              </a:ext>
            </a:extLst>
          </p:cNvPr>
          <p:cNvSpPr txBox="1"/>
          <p:nvPr/>
        </p:nvSpPr>
        <p:spPr>
          <a:xfrm>
            <a:off x="153908" y="181070"/>
            <a:ext cx="1218314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The conclusion that function is more consistent than taxonomy has been controversial…</a:t>
            </a:r>
          </a:p>
        </p:txBody>
      </p:sp>
      <p:pic>
        <p:nvPicPr>
          <p:cNvPr id="6" name="Picture 5">
            <a:extLst>
              <a:ext uri="{FF2B5EF4-FFF2-40B4-BE49-F238E27FC236}">
                <a16:creationId xmlns:a16="http://schemas.microsoft.com/office/drawing/2014/main" id="{20027598-6191-FFFF-AC20-3937E79C869F}"/>
              </a:ext>
            </a:extLst>
          </p:cNvPr>
          <p:cNvPicPr>
            <a:picLocks noChangeAspect="1"/>
          </p:cNvPicPr>
          <p:nvPr/>
        </p:nvPicPr>
        <p:blipFill>
          <a:blip r:embed="rId2"/>
          <a:stretch>
            <a:fillRect/>
          </a:stretch>
        </p:blipFill>
        <p:spPr>
          <a:xfrm>
            <a:off x="610968" y="822006"/>
            <a:ext cx="7772542" cy="2668434"/>
          </a:xfrm>
          <a:prstGeom prst="rect">
            <a:avLst/>
          </a:prstGeom>
        </p:spPr>
      </p:pic>
      <p:pic>
        <p:nvPicPr>
          <p:cNvPr id="8" name="Picture 7">
            <a:extLst>
              <a:ext uri="{FF2B5EF4-FFF2-40B4-BE49-F238E27FC236}">
                <a16:creationId xmlns:a16="http://schemas.microsoft.com/office/drawing/2014/main" id="{60E94205-223B-F9C9-F721-6A4DCF754D9C}"/>
              </a:ext>
            </a:extLst>
          </p:cNvPr>
          <p:cNvPicPr>
            <a:picLocks noChangeAspect="1"/>
          </p:cNvPicPr>
          <p:nvPr/>
        </p:nvPicPr>
        <p:blipFill>
          <a:blip r:embed="rId3"/>
          <a:stretch>
            <a:fillRect/>
          </a:stretch>
        </p:blipFill>
        <p:spPr>
          <a:xfrm>
            <a:off x="6701780" y="3237934"/>
            <a:ext cx="4238625" cy="3448050"/>
          </a:xfrm>
          <a:prstGeom prst="rect">
            <a:avLst/>
          </a:prstGeom>
        </p:spPr>
      </p:pic>
      <p:sp>
        <p:nvSpPr>
          <p:cNvPr id="9" name="TextBox 8">
            <a:extLst>
              <a:ext uri="{FF2B5EF4-FFF2-40B4-BE49-F238E27FC236}">
                <a16:creationId xmlns:a16="http://schemas.microsoft.com/office/drawing/2014/main" id="{6EFCD7FE-6752-05B0-B7BB-D527219E7F99}"/>
              </a:ext>
            </a:extLst>
          </p:cNvPr>
          <p:cNvSpPr txBox="1"/>
          <p:nvPr/>
        </p:nvSpPr>
        <p:spPr>
          <a:xfrm>
            <a:off x="769545" y="4191754"/>
            <a:ext cx="5865708" cy="1477328"/>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reflects one of the challenges of WGS sequencing:</a:t>
            </a:r>
          </a:p>
          <a:p>
            <a:r>
              <a:rPr lang="en-US" dirty="0">
                <a:latin typeface="Arial" panose="020B0604020202020204" pitchFamily="34" charset="0"/>
                <a:cs typeface="Arial" panose="020B0604020202020204" pitchFamily="34" charset="0"/>
              </a:rPr>
              <a:t>many reads will be unmapped to functional databases.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we will see, taxonomic classification is also more</a:t>
            </a:r>
          </a:p>
          <a:p>
            <a:r>
              <a:rPr lang="en-US" dirty="0">
                <a:latin typeface="Arial" panose="020B0604020202020204" pitchFamily="34" charset="0"/>
                <a:cs typeface="Arial" panose="020B0604020202020204" pitchFamily="34" charset="0"/>
              </a:rPr>
              <a:t>challenging on WGS than 16S</a:t>
            </a:r>
          </a:p>
        </p:txBody>
      </p:sp>
    </p:spTree>
    <p:extLst>
      <p:ext uri="{BB962C8B-B14F-4D97-AF65-F5344CB8AC3E}">
        <p14:creationId xmlns:p14="http://schemas.microsoft.com/office/powerpoint/2010/main" val="36844170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BA6052-9D6D-9A76-CE3C-C3DC618158FA}"/>
              </a:ext>
            </a:extLst>
          </p:cNvPr>
          <p:cNvSpPr txBox="1"/>
          <p:nvPr/>
        </p:nvSpPr>
        <p:spPr>
          <a:xfrm>
            <a:off x="1068149" y="178025"/>
            <a:ext cx="10071988"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 terms of analytics, </a:t>
            </a:r>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(published March, 2023) attempts to explicitly model and correct for</a:t>
            </a:r>
          </a:p>
          <a:p>
            <a:r>
              <a:rPr lang="en-US" dirty="0">
                <a:latin typeface="Arial" panose="020B0604020202020204" pitchFamily="34" charset="0"/>
                <a:cs typeface="Arial" panose="020B0604020202020204" pitchFamily="34" charset="0"/>
              </a:rPr>
              <a:t>sources of contamination</a:t>
            </a:r>
          </a:p>
        </p:txBody>
      </p:sp>
      <p:pic>
        <p:nvPicPr>
          <p:cNvPr id="6" name="Picture 5">
            <a:extLst>
              <a:ext uri="{FF2B5EF4-FFF2-40B4-BE49-F238E27FC236}">
                <a16:creationId xmlns:a16="http://schemas.microsoft.com/office/drawing/2014/main" id="{B0DC46E5-FAB6-3DDC-3C8D-FF32F7B47FC9}"/>
              </a:ext>
            </a:extLst>
          </p:cNvPr>
          <p:cNvPicPr>
            <a:picLocks noChangeAspect="1"/>
          </p:cNvPicPr>
          <p:nvPr/>
        </p:nvPicPr>
        <p:blipFill>
          <a:blip r:embed="rId2"/>
          <a:stretch>
            <a:fillRect/>
          </a:stretch>
        </p:blipFill>
        <p:spPr>
          <a:xfrm>
            <a:off x="837163" y="824356"/>
            <a:ext cx="10302974" cy="5429162"/>
          </a:xfrm>
          <a:prstGeom prst="rect">
            <a:avLst/>
          </a:prstGeom>
        </p:spPr>
      </p:pic>
      <p:sp>
        <p:nvSpPr>
          <p:cNvPr id="8" name="TextBox 7">
            <a:extLst>
              <a:ext uri="{FF2B5EF4-FFF2-40B4-BE49-F238E27FC236}">
                <a16:creationId xmlns:a16="http://schemas.microsoft.com/office/drawing/2014/main" id="{8BC9A02B-3632-CE63-9447-ABA196D633B9}"/>
              </a:ext>
            </a:extLst>
          </p:cNvPr>
          <p:cNvSpPr txBox="1"/>
          <p:nvPr/>
        </p:nvSpPr>
        <p:spPr>
          <a:xfrm>
            <a:off x="888100" y="6327552"/>
            <a:ext cx="11255347" cy="461665"/>
          </a:xfrm>
          <a:prstGeom prst="rect">
            <a:avLst/>
          </a:prstGeom>
          <a:noFill/>
        </p:spPr>
        <p:txBody>
          <a:bodyPr wrap="square">
            <a:spAutoFit/>
          </a:bodyPr>
          <a:lstStyle/>
          <a:p>
            <a:r>
              <a:rPr lang="en-US" sz="1200" dirty="0"/>
              <a:t>Contamination source modeling with </a:t>
            </a:r>
            <a:r>
              <a:rPr lang="en-US" sz="1200" dirty="0" err="1"/>
              <a:t>SCRuB</a:t>
            </a:r>
            <a:r>
              <a:rPr lang="en-US" sz="1200" dirty="0"/>
              <a:t> improves cancer phenotype prediction from microbiome data.</a:t>
            </a:r>
          </a:p>
          <a:p>
            <a:r>
              <a:rPr lang="en-US" sz="1200" dirty="0"/>
              <a:t>Nature Biotechnology</a:t>
            </a:r>
          </a:p>
        </p:txBody>
      </p:sp>
    </p:spTree>
    <p:extLst>
      <p:ext uri="{BB962C8B-B14F-4D97-AF65-F5344CB8AC3E}">
        <p14:creationId xmlns:p14="http://schemas.microsoft.com/office/powerpoint/2010/main" val="1794498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066C6D-D0E0-770D-66C1-1FB56B3FEBDC}"/>
              </a:ext>
            </a:extLst>
          </p:cNvPr>
          <p:cNvPicPr>
            <a:picLocks noChangeAspect="1"/>
          </p:cNvPicPr>
          <p:nvPr/>
        </p:nvPicPr>
        <p:blipFill>
          <a:blip r:embed="rId2"/>
          <a:stretch>
            <a:fillRect/>
          </a:stretch>
        </p:blipFill>
        <p:spPr>
          <a:xfrm>
            <a:off x="937207" y="0"/>
            <a:ext cx="5122540" cy="6858000"/>
          </a:xfrm>
          <a:prstGeom prst="rect">
            <a:avLst/>
          </a:prstGeom>
        </p:spPr>
      </p:pic>
      <p:cxnSp>
        <p:nvCxnSpPr>
          <p:cNvPr id="7" name="Straight Arrow Connector 6">
            <a:extLst>
              <a:ext uri="{FF2B5EF4-FFF2-40B4-BE49-F238E27FC236}">
                <a16:creationId xmlns:a16="http://schemas.microsoft.com/office/drawing/2014/main" id="{3996BEE7-0BF5-A0EE-A692-C62685000ADC}"/>
              </a:ext>
            </a:extLst>
          </p:cNvPr>
          <p:cNvCxnSpPr/>
          <p:nvPr/>
        </p:nvCxnSpPr>
        <p:spPr>
          <a:xfrm flipH="1">
            <a:off x="6125680" y="5980012"/>
            <a:ext cx="79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5C1451-9747-FF3A-B944-99CFBD751540}"/>
              </a:ext>
            </a:extLst>
          </p:cNvPr>
          <p:cNvSpPr txBox="1"/>
          <p:nvPr/>
        </p:nvSpPr>
        <p:spPr>
          <a:xfrm>
            <a:off x="6595009" y="550258"/>
            <a:ext cx="5365571" cy="1200329"/>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assumes a constant contaminant </a:t>
            </a:r>
          </a:p>
          <a:p>
            <a:r>
              <a:rPr lang="en-US" dirty="0">
                <a:latin typeface="Arial" panose="020B0604020202020204" pitchFamily="34" charset="0"/>
                <a:cs typeface="Arial" panose="020B0604020202020204" pitchFamily="34" charset="0"/>
              </a:rPr>
              <a:t>contribution and a variable “signal”,</a:t>
            </a:r>
          </a:p>
          <a:p>
            <a:r>
              <a:rPr lang="en-US" dirty="0">
                <a:latin typeface="Arial" panose="020B0604020202020204" pitchFamily="34" charset="0"/>
                <a:cs typeface="Arial" panose="020B0604020202020204" pitchFamily="34" charset="0"/>
              </a:rPr>
              <a:t>models everything with the multinomial distribution</a:t>
            </a:r>
          </a:p>
          <a:p>
            <a:r>
              <a:rPr lang="en-US" dirty="0">
                <a:latin typeface="Arial" panose="020B0604020202020204" pitchFamily="34" charset="0"/>
                <a:cs typeface="Arial" panose="020B0604020202020204" pitchFamily="34" charset="0"/>
              </a:rPr>
              <a:t>And finds parameters by expectation maximization</a:t>
            </a:r>
          </a:p>
        </p:txBody>
      </p:sp>
    </p:spTree>
    <p:extLst>
      <p:ext uri="{BB962C8B-B14F-4D97-AF65-F5344CB8AC3E}">
        <p14:creationId xmlns:p14="http://schemas.microsoft.com/office/powerpoint/2010/main" val="2031167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ADF5F8-1279-35E1-759E-3DF18F09BB70}"/>
              </a:ext>
            </a:extLst>
          </p:cNvPr>
          <p:cNvSpPr txBox="1"/>
          <p:nvPr/>
        </p:nvSpPr>
        <p:spPr>
          <a:xfrm>
            <a:off x="542167" y="129473"/>
            <a:ext cx="1080286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authors generate simulated datasets to show off their algorithm</a:t>
            </a:r>
          </a:p>
        </p:txBody>
      </p:sp>
      <p:pic>
        <p:nvPicPr>
          <p:cNvPr id="6" name="Picture 5">
            <a:extLst>
              <a:ext uri="{FF2B5EF4-FFF2-40B4-BE49-F238E27FC236}">
                <a16:creationId xmlns:a16="http://schemas.microsoft.com/office/drawing/2014/main" id="{192340A4-9D78-D6A1-ADAA-E7983F646856}"/>
              </a:ext>
            </a:extLst>
          </p:cNvPr>
          <p:cNvPicPr>
            <a:picLocks noChangeAspect="1"/>
          </p:cNvPicPr>
          <p:nvPr/>
        </p:nvPicPr>
        <p:blipFill>
          <a:blip r:embed="rId2"/>
          <a:stretch>
            <a:fillRect/>
          </a:stretch>
        </p:blipFill>
        <p:spPr>
          <a:xfrm>
            <a:off x="0" y="498805"/>
            <a:ext cx="11575622" cy="5501825"/>
          </a:xfrm>
          <a:prstGeom prst="rect">
            <a:avLst/>
          </a:prstGeom>
        </p:spPr>
      </p:pic>
      <p:sp>
        <p:nvSpPr>
          <p:cNvPr id="7" name="TextBox 6">
            <a:extLst>
              <a:ext uri="{FF2B5EF4-FFF2-40B4-BE49-F238E27FC236}">
                <a16:creationId xmlns:a16="http://schemas.microsoft.com/office/drawing/2014/main" id="{E2E8984B-7FAB-63B8-85A3-8A32D223C2A3}"/>
              </a:ext>
            </a:extLst>
          </p:cNvPr>
          <p:cNvSpPr txBox="1"/>
          <p:nvPr/>
        </p:nvSpPr>
        <p:spPr>
          <a:xfrm>
            <a:off x="888100" y="6327552"/>
            <a:ext cx="11255347" cy="461665"/>
          </a:xfrm>
          <a:prstGeom prst="rect">
            <a:avLst/>
          </a:prstGeom>
          <a:noFill/>
        </p:spPr>
        <p:txBody>
          <a:bodyPr wrap="square">
            <a:spAutoFit/>
          </a:bodyPr>
          <a:lstStyle/>
          <a:p>
            <a:r>
              <a:rPr lang="en-US" sz="1200" dirty="0"/>
              <a:t>Contamination source modeling with </a:t>
            </a:r>
            <a:r>
              <a:rPr lang="en-US" sz="1200" dirty="0" err="1"/>
              <a:t>SCRuB</a:t>
            </a:r>
            <a:r>
              <a:rPr lang="en-US" sz="1200" dirty="0"/>
              <a:t> improves cancer phenotype prediction from microbiome data.</a:t>
            </a:r>
          </a:p>
          <a:p>
            <a:r>
              <a:rPr lang="en-US" sz="1200" dirty="0"/>
              <a:t>Nature Biotechnology</a:t>
            </a:r>
          </a:p>
        </p:txBody>
      </p:sp>
    </p:spTree>
    <p:extLst>
      <p:ext uri="{BB962C8B-B14F-4D97-AF65-F5344CB8AC3E}">
        <p14:creationId xmlns:p14="http://schemas.microsoft.com/office/powerpoint/2010/main" val="1096812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88637-2862-CF58-F42E-2ECF2E71F98D}"/>
              </a:ext>
            </a:extLst>
          </p:cNvPr>
          <p:cNvSpPr txBox="1"/>
          <p:nvPr/>
        </p:nvSpPr>
        <p:spPr>
          <a:xfrm>
            <a:off x="461247" y="137565"/>
            <a:ext cx="11747768"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But what puts this paper into Nature Biotechnology is this startling result re-analyzing a </a:t>
            </a:r>
          </a:p>
          <a:p>
            <a:r>
              <a:rPr lang="en-US" dirty="0">
                <a:latin typeface="Arial" panose="020B0604020202020204" pitchFamily="34" charset="0"/>
                <a:cs typeface="Arial" panose="020B0604020202020204" pitchFamily="34" charset="0"/>
              </a:rPr>
              <a:t>(low biomass) tumor experiment (predicting from n=73 from one center to modest n=18 from a different continent)</a:t>
            </a:r>
          </a:p>
        </p:txBody>
      </p:sp>
      <p:pic>
        <p:nvPicPr>
          <p:cNvPr id="5" name="Picture 4">
            <a:extLst>
              <a:ext uri="{FF2B5EF4-FFF2-40B4-BE49-F238E27FC236}">
                <a16:creationId xmlns:a16="http://schemas.microsoft.com/office/drawing/2014/main" id="{3B793754-568F-1421-FEA7-3EBBC931F8B1}"/>
              </a:ext>
            </a:extLst>
          </p:cNvPr>
          <p:cNvPicPr>
            <a:picLocks noChangeAspect="1"/>
          </p:cNvPicPr>
          <p:nvPr/>
        </p:nvPicPr>
        <p:blipFill>
          <a:blip r:embed="rId2"/>
          <a:stretch>
            <a:fillRect/>
          </a:stretch>
        </p:blipFill>
        <p:spPr>
          <a:xfrm>
            <a:off x="1291848" y="783201"/>
            <a:ext cx="6120460" cy="5904866"/>
          </a:xfrm>
          <a:prstGeom prst="rect">
            <a:avLst/>
          </a:prstGeom>
        </p:spPr>
      </p:pic>
      <p:sp>
        <p:nvSpPr>
          <p:cNvPr id="6" name="TextBox 5">
            <a:extLst>
              <a:ext uri="{FF2B5EF4-FFF2-40B4-BE49-F238E27FC236}">
                <a16:creationId xmlns:a16="http://schemas.microsoft.com/office/drawing/2014/main" id="{4C89E77C-BD22-182E-616F-544F2E5CBB97}"/>
              </a:ext>
            </a:extLst>
          </p:cNvPr>
          <p:cNvSpPr txBox="1"/>
          <p:nvPr/>
        </p:nvSpPr>
        <p:spPr>
          <a:xfrm>
            <a:off x="888100" y="6327552"/>
            <a:ext cx="11255347" cy="461665"/>
          </a:xfrm>
          <a:prstGeom prst="rect">
            <a:avLst/>
          </a:prstGeom>
          <a:noFill/>
        </p:spPr>
        <p:txBody>
          <a:bodyPr wrap="square">
            <a:spAutoFit/>
          </a:bodyPr>
          <a:lstStyle/>
          <a:p>
            <a:r>
              <a:rPr lang="en-US" sz="1200" dirty="0"/>
              <a:t>Contamination source modeling with </a:t>
            </a:r>
            <a:r>
              <a:rPr lang="en-US" sz="1200" dirty="0" err="1"/>
              <a:t>SCRuB</a:t>
            </a:r>
            <a:r>
              <a:rPr lang="en-US" sz="1200" dirty="0"/>
              <a:t> improves cancer phenotype prediction from microbiome data.</a:t>
            </a:r>
          </a:p>
          <a:p>
            <a:r>
              <a:rPr lang="en-US" sz="1200" dirty="0"/>
              <a:t>Nature Biotechnology</a:t>
            </a:r>
          </a:p>
        </p:txBody>
      </p:sp>
      <p:sp>
        <p:nvSpPr>
          <p:cNvPr id="7" name="TextBox 6">
            <a:extLst>
              <a:ext uri="{FF2B5EF4-FFF2-40B4-BE49-F238E27FC236}">
                <a16:creationId xmlns:a16="http://schemas.microsoft.com/office/drawing/2014/main" id="{FD2E3CC4-7828-A100-EB2F-484D16864516}"/>
              </a:ext>
            </a:extLst>
          </p:cNvPr>
          <p:cNvSpPr txBox="1"/>
          <p:nvPr/>
        </p:nvSpPr>
        <p:spPr>
          <a:xfrm>
            <a:off x="6975334" y="1909720"/>
            <a:ext cx="4903907"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This is impressive, but this result is dependent</a:t>
            </a:r>
          </a:p>
          <a:p>
            <a:r>
              <a:rPr lang="en-US" dirty="0">
                <a:latin typeface="Arial" panose="020B0604020202020204" pitchFamily="34" charset="0"/>
                <a:cs typeface="Arial" panose="020B0604020202020204" pitchFamily="34" charset="0"/>
              </a:rPr>
              <a:t>on correct classification of only ~6-8 samples</a:t>
            </a:r>
          </a:p>
          <a:p>
            <a:r>
              <a:rPr lang="en-US" dirty="0">
                <a:latin typeface="Arial" panose="020B0604020202020204" pitchFamily="34" charset="0"/>
                <a:cs typeface="Arial" panose="020B0604020202020204" pitchFamily="34" charset="0"/>
              </a:rPr>
              <a:t>over competing methods</a:t>
            </a:r>
          </a:p>
        </p:txBody>
      </p:sp>
    </p:spTree>
    <p:extLst>
      <p:ext uri="{BB962C8B-B14F-4D97-AF65-F5344CB8AC3E}">
        <p14:creationId xmlns:p14="http://schemas.microsoft.com/office/powerpoint/2010/main" val="2256868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CE6DAB-C8AE-0EDA-FF5D-B588165F74E1}"/>
              </a:ext>
            </a:extLst>
          </p:cNvPr>
          <p:cNvSpPr txBox="1"/>
          <p:nvPr/>
        </p:nvSpPr>
        <p:spPr>
          <a:xfrm>
            <a:off x="752559" y="169933"/>
            <a:ext cx="9982220" cy="923330"/>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does have some limitations.  It can only deal with one source of contaminant at a time…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D959D59E-2CB0-C208-9E25-FC163904C9D5}"/>
              </a:ext>
            </a:extLst>
          </p:cNvPr>
          <p:cNvPicPr>
            <a:picLocks noChangeAspect="1"/>
          </p:cNvPicPr>
          <p:nvPr/>
        </p:nvPicPr>
        <p:blipFill>
          <a:blip r:embed="rId2"/>
          <a:stretch>
            <a:fillRect/>
          </a:stretch>
        </p:blipFill>
        <p:spPr>
          <a:xfrm>
            <a:off x="1541533" y="1675978"/>
            <a:ext cx="5791200" cy="1466850"/>
          </a:xfrm>
          <a:prstGeom prst="rect">
            <a:avLst/>
          </a:prstGeom>
        </p:spPr>
      </p:pic>
      <p:cxnSp>
        <p:nvCxnSpPr>
          <p:cNvPr id="8" name="Straight Arrow Connector 7">
            <a:extLst>
              <a:ext uri="{FF2B5EF4-FFF2-40B4-BE49-F238E27FC236}">
                <a16:creationId xmlns:a16="http://schemas.microsoft.com/office/drawing/2014/main" id="{9C96FC70-2D6B-A835-D9C8-E961D0F04D69}"/>
              </a:ext>
            </a:extLst>
          </p:cNvPr>
          <p:cNvCxnSpPr/>
          <p:nvPr/>
        </p:nvCxnSpPr>
        <p:spPr>
          <a:xfrm flipH="1">
            <a:off x="7355660" y="2783660"/>
            <a:ext cx="720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D8D16D-6B9F-5E6B-A77B-03A60867C30D}"/>
              </a:ext>
            </a:extLst>
          </p:cNvPr>
          <p:cNvSpPr txBox="1"/>
          <p:nvPr/>
        </p:nvSpPr>
        <p:spPr>
          <a:xfrm>
            <a:off x="7613257" y="2409403"/>
            <a:ext cx="2864887"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concluding paragraph</a:t>
            </a:r>
          </a:p>
          <a:p>
            <a:r>
              <a:rPr lang="en-US" dirty="0">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F70CEE4F-2541-2B6D-123B-771A31541EA3}"/>
              </a:ext>
            </a:extLst>
          </p:cNvPr>
          <p:cNvSpPr txBox="1"/>
          <p:nvPr/>
        </p:nvSpPr>
        <p:spPr>
          <a:xfrm>
            <a:off x="1294726" y="3908453"/>
            <a:ext cx="8302273" cy="646331"/>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There is room for further analytical development allowing for simultaneous input</a:t>
            </a:r>
          </a:p>
          <a:p>
            <a:r>
              <a:rPr lang="en-US" dirty="0">
                <a:solidFill>
                  <a:srgbClr val="FF0000"/>
                </a:solidFill>
                <a:latin typeface="Arial" panose="020B0604020202020204" pitchFamily="34" charset="0"/>
                <a:cs typeface="Arial" panose="020B0604020202020204" pitchFamily="34" charset="0"/>
              </a:rPr>
              <a:t>of multiple contaminant sources</a:t>
            </a:r>
          </a:p>
        </p:txBody>
      </p:sp>
    </p:spTree>
    <p:extLst>
      <p:ext uri="{BB962C8B-B14F-4D97-AF65-F5344CB8AC3E}">
        <p14:creationId xmlns:p14="http://schemas.microsoft.com/office/powerpoint/2010/main" val="3216707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F836DD-2F85-CFF8-F012-5A2E0CDB07D5}"/>
              </a:ext>
            </a:extLst>
          </p:cNvPr>
          <p:cNvSpPr txBox="1"/>
          <p:nvPr/>
        </p:nvSpPr>
        <p:spPr>
          <a:xfrm>
            <a:off x="1205713" y="453154"/>
            <a:ext cx="9564786" cy="563231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Areas of future research we should consider for our center: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(1) How robust are the machine learning gains shown by </a:t>
            </a:r>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Can we find other datasets in which removal of contaminant improves ML 	performance?  Or does the fact that </a:t>
            </a:r>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only shows a dramatic increase</a:t>
            </a:r>
          </a:p>
          <a:p>
            <a:r>
              <a:rPr lang="en-US" dirty="0">
                <a:latin typeface="Arial" panose="020B0604020202020204" pitchFamily="34" charset="0"/>
                <a:cs typeface="Arial" panose="020B0604020202020204" pitchFamily="34" charset="0"/>
              </a:rPr>
              <a:t>	in a validation set with a small sample size suggest that gains in inference and ML </a:t>
            </a:r>
          </a:p>
          <a:p>
            <a:r>
              <a:rPr lang="en-US" dirty="0">
                <a:latin typeface="Arial" panose="020B0604020202020204" pitchFamily="34" charset="0"/>
                <a:cs typeface="Arial" panose="020B0604020202020204" pitchFamily="34" charset="0"/>
              </a:rPr>
              <a:t>	will be modest with contaminant removal.</a:t>
            </a:r>
          </a:p>
          <a:p>
            <a:r>
              <a:rPr lang="en-US" dirty="0">
                <a:latin typeface="Arial" panose="020B0604020202020204" pitchFamily="34" charset="0"/>
                <a:cs typeface="Arial" panose="020B0604020202020204" pitchFamily="34" charset="0"/>
              </a:rPr>
              <a:t>	(If contaminants are properly randomized, inference should be safe)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(2) Can we extend </a:t>
            </a:r>
            <a:r>
              <a:rPr lang="en-US" dirty="0" err="1">
                <a:latin typeface="Arial" panose="020B0604020202020204" pitchFamily="34" charset="0"/>
                <a:cs typeface="Arial" panose="020B0604020202020204" pitchFamily="34" charset="0"/>
              </a:rPr>
              <a:t>SCRuB</a:t>
            </a:r>
            <a:r>
              <a:rPr lang="en-US" dirty="0">
                <a:latin typeface="Arial" panose="020B0604020202020204" pitchFamily="34" charset="0"/>
                <a:cs typeface="Arial" panose="020B0604020202020204" pitchFamily="34" charset="0"/>
              </a:rPr>
              <a:t> to deal with multiple sources of contaminant 	simultaneously?</a:t>
            </a:r>
          </a:p>
          <a:p>
            <a:r>
              <a:rPr lang="en-US" dirty="0">
                <a:latin typeface="Arial" panose="020B0604020202020204" pitchFamily="34" charset="0"/>
                <a:cs typeface="Arial" panose="020B0604020202020204" pitchFamily="34" charset="0"/>
              </a:rPr>
              <a:t>	How much does the order in which contaminants are removed matter for results?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(3) Using skin and kit microbiome as references together with the expectation</a:t>
            </a:r>
          </a:p>
          <a:p>
            <a:r>
              <a:rPr lang="en-US" dirty="0">
                <a:latin typeface="Arial" panose="020B0604020202020204" pitchFamily="34" charset="0"/>
                <a:cs typeface="Arial" panose="020B0604020202020204" pitchFamily="34" charset="0"/>
              </a:rPr>
              <a:t>  	that contaminant will be independent of metadata, how much of existing</a:t>
            </a:r>
          </a:p>
          <a:p>
            <a:r>
              <a:rPr lang="en-US" dirty="0">
                <a:latin typeface="Arial" panose="020B0604020202020204" pitchFamily="34" charset="0"/>
                <a:cs typeface="Arial" panose="020B0604020202020204" pitchFamily="34" charset="0"/>
              </a:rPr>
              <a:t>	public datasets (Sloan Foundation, </a:t>
            </a:r>
            <a:r>
              <a:rPr lang="en-US" dirty="0" err="1">
                <a:latin typeface="Arial" panose="020B0604020202020204" pitchFamily="34" charset="0"/>
                <a:cs typeface="Arial" panose="020B0604020202020204" pitchFamily="34" charset="0"/>
              </a:rPr>
              <a:t>metaSub</a:t>
            </a:r>
            <a:r>
              <a:rPr lang="en-US" dirty="0">
                <a:latin typeface="Arial" panose="020B0604020202020204" pitchFamily="34" charset="0"/>
                <a:cs typeface="Arial" panose="020B0604020202020204" pitchFamily="34" charset="0"/>
              </a:rPr>
              <a:t>, low abundance HMP, other </a:t>
            </a:r>
          </a:p>
          <a:p>
            <a:r>
              <a:rPr lang="en-US" dirty="0">
                <a:latin typeface="Arial" panose="020B0604020202020204" pitchFamily="34" charset="0"/>
                <a:cs typeface="Arial" panose="020B0604020202020204" pitchFamily="34" charset="0"/>
              </a:rPr>
              <a:t>	environmental datasets) can be explained as contaminant?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32682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03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1EB827-A8A8-169D-7754-627739A7AB13}"/>
              </a:ext>
            </a:extLst>
          </p:cNvPr>
          <p:cNvSpPr txBox="1"/>
          <p:nvPr/>
        </p:nvSpPr>
        <p:spPr>
          <a:xfrm>
            <a:off x="2858633" y="2601104"/>
            <a:ext cx="6097508" cy="923330"/>
          </a:xfrm>
          <a:prstGeom prst="rect">
            <a:avLst/>
          </a:prstGeom>
          <a:noFill/>
        </p:spPr>
        <p:txBody>
          <a:bodyPr wrap="square">
            <a:spAutoFit/>
          </a:bodyPr>
          <a:lstStyle/>
          <a:p>
            <a:r>
              <a:rPr lang="en-US" b="0" i="0" dirty="0">
                <a:solidFill>
                  <a:srgbClr val="000000"/>
                </a:solidFill>
                <a:effectLst/>
                <a:latin typeface="Aptos" panose="020B0004020202020204" pitchFamily="34" charset="0"/>
              </a:rPr>
              <a:t>Microbiome Signatures of Cancer: Fact or Artifact? Navigating a Current Controversy in Microbiome Sciences</a:t>
            </a:r>
          </a:p>
          <a:p>
            <a:endParaRPr lang="en-US" dirty="0">
              <a:solidFill>
                <a:srgbClr val="000000"/>
              </a:solidFill>
              <a:latin typeface="Aptos" panose="020B0004020202020204" pitchFamily="34" charset="0"/>
            </a:endParaRPr>
          </a:p>
        </p:txBody>
      </p:sp>
    </p:spTree>
    <p:extLst>
      <p:ext uri="{BB962C8B-B14F-4D97-AF65-F5344CB8AC3E}">
        <p14:creationId xmlns:p14="http://schemas.microsoft.com/office/powerpoint/2010/main" val="799579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C7C44A0-395C-7BEB-4557-955256721FF5}"/>
              </a:ext>
            </a:extLst>
          </p:cNvPr>
          <p:cNvSpPr txBox="1"/>
          <p:nvPr/>
        </p:nvSpPr>
        <p:spPr>
          <a:xfrm>
            <a:off x="461731" y="1149802"/>
            <a:ext cx="8263929" cy="1200329"/>
          </a:xfrm>
          <a:prstGeom prst="rect">
            <a:avLst/>
          </a:prstGeom>
          <a:noFill/>
        </p:spPr>
        <p:txBody>
          <a:bodyPr wrap="none" rtlCol="0">
            <a:spAutoFit/>
          </a:bodyPr>
          <a:lstStyle/>
          <a:p>
            <a:r>
              <a:rPr lang="en-US" dirty="0"/>
              <a:t>The article describes an initial Knight lab analysis done in this paper which argues </a:t>
            </a:r>
          </a:p>
          <a:p>
            <a:r>
              <a:rPr lang="en-US" dirty="0"/>
              <a:t>that there is a microbial signature in cancer.</a:t>
            </a:r>
          </a:p>
          <a:p>
            <a:r>
              <a:rPr lang="en-US" dirty="0"/>
              <a:t>The retracted paper is here:  https://www.nature.com/articles/s41586-020-2095-1</a:t>
            </a:r>
          </a:p>
          <a:p>
            <a:endParaRPr lang="en-US" dirty="0"/>
          </a:p>
        </p:txBody>
      </p:sp>
      <p:sp>
        <p:nvSpPr>
          <p:cNvPr id="15" name="TextBox 14">
            <a:extLst>
              <a:ext uri="{FF2B5EF4-FFF2-40B4-BE49-F238E27FC236}">
                <a16:creationId xmlns:a16="http://schemas.microsoft.com/office/drawing/2014/main" id="{82E85BBD-4EA2-CF68-6610-0D40DDDF227F}"/>
              </a:ext>
            </a:extLst>
          </p:cNvPr>
          <p:cNvSpPr txBox="1"/>
          <p:nvPr/>
        </p:nvSpPr>
        <p:spPr>
          <a:xfrm>
            <a:off x="372699" y="2669543"/>
            <a:ext cx="6097508" cy="646331"/>
          </a:xfrm>
          <a:prstGeom prst="rect">
            <a:avLst/>
          </a:prstGeom>
          <a:noFill/>
        </p:spPr>
        <p:txBody>
          <a:bodyPr wrap="square">
            <a:spAutoFit/>
          </a:bodyPr>
          <a:lstStyle/>
          <a:p>
            <a:r>
              <a:rPr lang="en-US" dirty="0"/>
              <a:t>The paper was retracted mostly because of an analysis done here https://journals.asm.org/doi/10.1128/mbio.01607-23</a:t>
            </a:r>
          </a:p>
        </p:txBody>
      </p:sp>
      <p:sp>
        <p:nvSpPr>
          <p:cNvPr id="17" name="TextBox 16">
            <a:extLst>
              <a:ext uri="{FF2B5EF4-FFF2-40B4-BE49-F238E27FC236}">
                <a16:creationId xmlns:a16="http://schemas.microsoft.com/office/drawing/2014/main" id="{8CE63225-DDEB-E8C8-44F7-747A79FCA2E1}"/>
              </a:ext>
            </a:extLst>
          </p:cNvPr>
          <p:cNvSpPr txBox="1"/>
          <p:nvPr/>
        </p:nvSpPr>
        <p:spPr>
          <a:xfrm>
            <a:off x="372699" y="4064915"/>
            <a:ext cx="6097508" cy="1200329"/>
          </a:xfrm>
          <a:prstGeom prst="rect">
            <a:avLst/>
          </a:prstGeom>
          <a:noFill/>
        </p:spPr>
        <p:txBody>
          <a:bodyPr wrap="square">
            <a:spAutoFit/>
          </a:bodyPr>
          <a:lstStyle/>
          <a:p>
            <a:endParaRPr lang="en-US" dirty="0"/>
          </a:p>
          <a:p>
            <a:r>
              <a:rPr lang="en-US" dirty="0"/>
              <a:t>But the original authors responded that their first analysis was largely correct here:  https://www.nature.com/articles/s41388-024-02974-w</a:t>
            </a:r>
          </a:p>
        </p:txBody>
      </p:sp>
      <p:pic>
        <p:nvPicPr>
          <p:cNvPr id="19" name="Picture 18">
            <a:extLst>
              <a:ext uri="{FF2B5EF4-FFF2-40B4-BE49-F238E27FC236}">
                <a16:creationId xmlns:a16="http://schemas.microsoft.com/office/drawing/2014/main" id="{53758C51-4873-E38C-F3DA-995AF927190E}"/>
              </a:ext>
            </a:extLst>
          </p:cNvPr>
          <p:cNvPicPr>
            <a:picLocks noChangeAspect="1"/>
          </p:cNvPicPr>
          <p:nvPr/>
        </p:nvPicPr>
        <p:blipFill>
          <a:blip r:embed="rId2"/>
          <a:stretch>
            <a:fillRect/>
          </a:stretch>
        </p:blipFill>
        <p:spPr>
          <a:xfrm>
            <a:off x="2373278" y="36998"/>
            <a:ext cx="4096929" cy="927176"/>
          </a:xfrm>
          <a:prstGeom prst="rect">
            <a:avLst/>
          </a:prstGeom>
        </p:spPr>
      </p:pic>
      <p:sp>
        <p:nvSpPr>
          <p:cNvPr id="20" name="TextBox 19">
            <a:extLst>
              <a:ext uri="{FF2B5EF4-FFF2-40B4-BE49-F238E27FC236}">
                <a16:creationId xmlns:a16="http://schemas.microsoft.com/office/drawing/2014/main" id="{0B5FA82A-3A46-9F98-BCB3-9294FB903499}"/>
              </a:ext>
            </a:extLst>
          </p:cNvPr>
          <p:cNvSpPr txBox="1"/>
          <p:nvPr/>
        </p:nvSpPr>
        <p:spPr>
          <a:xfrm>
            <a:off x="6862524" y="280663"/>
            <a:ext cx="2143664" cy="369332"/>
          </a:xfrm>
          <a:prstGeom prst="rect">
            <a:avLst/>
          </a:prstGeom>
          <a:noFill/>
        </p:spPr>
        <p:txBody>
          <a:bodyPr wrap="none" rtlCol="0">
            <a:spAutoFit/>
          </a:bodyPr>
          <a:lstStyle/>
          <a:p>
            <a:r>
              <a:rPr lang="en-US" dirty="0"/>
              <a:t>(Wall Street journal)</a:t>
            </a:r>
          </a:p>
        </p:txBody>
      </p:sp>
      <p:pic>
        <p:nvPicPr>
          <p:cNvPr id="22" name="Picture 21">
            <a:extLst>
              <a:ext uri="{FF2B5EF4-FFF2-40B4-BE49-F238E27FC236}">
                <a16:creationId xmlns:a16="http://schemas.microsoft.com/office/drawing/2014/main" id="{BC6D610F-470D-2D44-07B2-E88A8885C0A2}"/>
              </a:ext>
            </a:extLst>
          </p:cNvPr>
          <p:cNvPicPr>
            <a:picLocks noChangeAspect="1"/>
          </p:cNvPicPr>
          <p:nvPr/>
        </p:nvPicPr>
        <p:blipFill>
          <a:blip r:embed="rId3"/>
          <a:stretch>
            <a:fillRect/>
          </a:stretch>
        </p:blipFill>
        <p:spPr>
          <a:xfrm>
            <a:off x="3752662" y="2035441"/>
            <a:ext cx="5196454" cy="584119"/>
          </a:xfrm>
          <a:prstGeom prst="rect">
            <a:avLst/>
          </a:prstGeom>
        </p:spPr>
      </p:pic>
      <p:pic>
        <p:nvPicPr>
          <p:cNvPr id="24" name="Picture 23">
            <a:extLst>
              <a:ext uri="{FF2B5EF4-FFF2-40B4-BE49-F238E27FC236}">
                <a16:creationId xmlns:a16="http://schemas.microsoft.com/office/drawing/2014/main" id="{99B19E9F-03E8-3CC2-C2D0-325A7E8CF0F0}"/>
              </a:ext>
            </a:extLst>
          </p:cNvPr>
          <p:cNvPicPr>
            <a:picLocks noChangeAspect="1"/>
          </p:cNvPicPr>
          <p:nvPr/>
        </p:nvPicPr>
        <p:blipFill>
          <a:blip r:embed="rId4"/>
          <a:stretch>
            <a:fillRect/>
          </a:stretch>
        </p:blipFill>
        <p:spPr>
          <a:xfrm>
            <a:off x="3433524" y="3350005"/>
            <a:ext cx="6858000" cy="714375"/>
          </a:xfrm>
          <a:prstGeom prst="rect">
            <a:avLst/>
          </a:prstGeom>
        </p:spPr>
      </p:pic>
      <p:pic>
        <p:nvPicPr>
          <p:cNvPr id="26" name="Picture 25">
            <a:extLst>
              <a:ext uri="{FF2B5EF4-FFF2-40B4-BE49-F238E27FC236}">
                <a16:creationId xmlns:a16="http://schemas.microsoft.com/office/drawing/2014/main" id="{08BB38ED-90B7-EAF2-8F5D-570BA3650679}"/>
              </a:ext>
            </a:extLst>
          </p:cNvPr>
          <p:cNvPicPr>
            <a:picLocks noChangeAspect="1"/>
          </p:cNvPicPr>
          <p:nvPr/>
        </p:nvPicPr>
        <p:blipFill>
          <a:blip r:embed="rId5"/>
          <a:stretch>
            <a:fillRect/>
          </a:stretch>
        </p:blipFill>
        <p:spPr>
          <a:xfrm>
            <a:off x="4009883" y="5239104"/>
            <a:ext cx="7187373" cy="811114"/>
          </a:xfrm>
          <a:prstGeom prst="rect">
            <a:avLst/>
          </a:prstGeom>
        </p:spPr>
      </p:pic>
      <p:cxnSp>
        <p:nvCxnSpPr>
          <p:cNvPr id="29" name="Straight Connector 28">
            <a:extLst>
              <a:ext uri="{FF2B5EF4-FFF2-40B4-BE49-F238E27FC236}">
                <a16:creationId xmlns:a16="http://schemas.microsoft.com/office/drawing/2014/main" id="{E84A36D7-CEDD-567F-5C26-859F6851DA31}"/>
              </a:ext>
            </a:extLst>
          </p:cNvPr>
          <p:cNvCxnSpPr/>
          <p:nvPr/>
        </p:nvCxnSpPr>
        <p:spPr>
          <a:xfrm>
            <a:off x="461731" y="1104521"/>
            <a:ext cx="24353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47FD84E-22B4-86F2-3797-9902CA24021C}"/>
              </a:ext>
            </a:extLst>
          </p:cNvPr>
          <p:cNvCxnSpPr/>
          <p:nvPr/>
        </p:nvCxnSpPr>
        <p:spPr>
          <a:xfrm>
            <a:off x="505490" y="2614936"/>
            <a:ext cx="24353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6836122-9FF1-A338-852C-6D879D972C37}"/>
              </a:ext>
            </a:extLst>
          </p:cNvPr>
          <p:cNvCxnSpPr/>
          <p:nvPr/>
        </p:nvCxnSpPr>
        <p:spPr>
          <a:xfrm>
            <a:off x="505492" y="4326051"/>
            <a:ext cx="24353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1508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D02186-231F-9680-E020-0B8FCF19B1BE}"/>
              </a:ext>
            </a:extLst>
          </p:cNvPr>
          <p:cNvPicPr>
            <a:picLocks noChangeAspect="1"/>
          </p:cNvPicPr>
          <p:nvPr/>
        </p:nvPicPr>
        <p:blipFill>
          <a:blip r:embed="rId2"/>
          <a:stretch>
            <a:fillRect/>
          </a:stretch>
        </p:blipFill>
        <p:spPr>
          <a:xfrm>
            <a:off x="4762" y="1381125"/>
            <a:ext cx="12182475" cy="4095750"/>
          </a:xfrm>
          <a:prstGeom prst="rect">
            <a:avLst/>
          </a:prstGeom>
        </p:spPr>
      </p:pic>
      <p:sp>
        <p:nvSpPr>
          <p:cNvPr id="6" name="TextBox 5">
            <a:extLst>
              <a:ext uri="{FF2B5EF4-FFF2-40B4-BE49-F238E27FC236}">
                <a16:creationId xmlns:a16="http://schemas.microsoft.com/office/drawing/2014/main" id="{967268C6-2F31-077B-59A0-1F55B7762F7B}"/>
              </a:ext>
            </a:extLst>
          </p:cNvPr>
          <p:cNvSpPr txBox="1"/>
          <p:nvPr/>
        </p:nvSpPr>
        <p:spPr>
          <a:xfrm>
            <a:off x="1183907" y="625643"/>
            <a:ext cx="8553880" cy="369332"/>
          </a:xfrm>
          <a:prstGeom prst="rect">
            <a:avLst/>
          </a:prstGeom>
          <a:noFill/>
        </p:spPr>
        <p:txBody>
          <a:bodyPr wrap="none" rtlCol="0">
            <a:spAutoFit/>
          </a:bodyPr>
          <a:lstStyle/>
          <a:p>
            <a:r>
              <a:rPr lang="en-US" dirty="0"/>
              <a:t>The 2020 retracted paper.  &gt;900 citations.  ~$20 million of venture (according to WSJ) </a:t>
            </a:r>
          </a:p>
        </p:txBody>
      </p:sp>
    </p:spTree>
    <p:extLst>
      <p:ext uri="{BB962C8B-B14F-4D97-AF65-F5344CB8AC3E}">
        <p14:creationId xmlns:p14="http://schemas.microsoft.com/office/powerpoint/2010/main" val="41035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EB6375-EA03-08F6-3EA1-D126F7A9FC14}"/>
              </a:ext>
            </a:extLst>
          </p:cNvPr>
          <p:cNvSpPr txBox="1"/>
          <p:nvPr/>
        </p:nvSpPr>
        <p:spPr>
          <a:xfrm>
            <a:off x="3142101" y="2898115"/>
            <a:ext cx="4839786"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Can you predict WGS function just from 16S?</a:t>
            </a:r>
          </a:p>
          <a:p>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Probably Not</a:t>
            </a:r>
          </a:p>
        </p:txBody>
      </p:sp>
    </p:spTree>
    <p:extLst>
      <p:ext uri="{BB962C8B-B14F-4D97-AF65-F5344CB8AC3E}">
        <p14:creationId xmlns:p14="http://schemas.microsoft.com/office/powerpoint/2010/main" val="3221838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4B644-F154-AB0C-AA49-B270D3474826}"/>
              </a:ext>
            </a:extLst>
          </p:cNvPr>
          <p:cNvPicPr>
            <a:picLocks noChangeAspect="1"/>
          </p:cNvPicPr>
          <p:nvPr/>
        </p:nvPicPr>
        <p:blipFill>
          <a:blip r:embed="rId2"/>
          <a:stretch>
            <a:fillRect/>
          </a:stretch>
        </p:blipFill>
        <p:spPr>
          <a:xfrm>
            <a:off x="988444" y="547687"/>
            <a:ext cx="8886825" cy="5762625"/>
          </a:xfrm>
          <a:prstGeom prst="rect">
            <a:avLst/>
          </a:prstGeom>
        </p:spPr>
      </p:pic>
    </p:spTree>
    <p:extLst>
      <p:ext uri="{BB962C8B-B14F-4D97-AF65-F5344CB8AC3E}">
        <p14:creationId xmlns:p14="http://schemas.microsoft.com/office/powerpoint/2010/main" val="3031791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266-2269-EEF3-F322-667A1A6CCFCD}"/>
              </a:ext>
            </a:extLst>
          </p:cNvPr>
          <p:cNvPicPr>
            <a:picLocks noChangeAspect="1"/>
          </p:cNvPicPr>
          <p:nvPr/>
        </p:nvPicPr>
        <p:blipFill>
          <a:blip r:embed="rId2"/>
          <a:stretch>
            <a:fillRect/>
          </a:stretch>
        </p:blipFill>
        <p:spPr>
          <a:xfrm>
            <a:off x="1728787" y="785812"/>
            <a:ext cx="8734425" cy="5286375"/>
          </a:xfrm>
          <a:prstGeom prst="rect">
            <a:avLst/>
          </a:prstGeom>
        </p:spPr>
      </p:pic>
      <p:sp>
        <p:nvSpPr>
          <p:cNvPr id="4" name="TextBox 3">
            <a:extLst>
              <a:ext uri="{FF2B5EF4-FFF2-40B4-BE49-F238E27FC236}">
                <a16:creationId xmlns:a16="http://schemas.microsoft.com/office/drawing/2014/main" id="{971B1C55-9FFE-2BF5-4007-FB8165E2DB64}"/>
              </a:ext>
            </a:extLst>
          </p:cNvPr>
          <p:cNvSpPr txBox="1"/>
          <p:nvPr/>
        </p:nvSpPr>
        <p:spPr>
          <a:xfrm>
            <a:off x="260136" y="4117062"/>
            <a:ext cx="2474009" cy="646331"/>
          </a:xfrm>
          <a:prstGeom prst="rect">
            <a:avLst/>
          </a:prstGeom>
          <a:noFill/>
        </p:spPr>
        <p:txBody>
          <a:bodyPr wrap="square" rtlCol="0">
            <a:spAutoFit/>
          </a:bodyPr>
          <a:lstStyle/>
          <a:p>
            <a:r>
              <a:rPr lang="en-US" dirty="0"/>
              <a:t>Between tumor</a:t>
            </a:r>
          </a:p>
          <a:p>
            <a:r>
              <a:rPr lang="en-US" dirty="0"/>
              <a:t>types</a:t>
            </a:r>
          </a:p>
        </p:txBody>
      </p:sp>
      <p:sp>
        <p:nvSpPr>
          <p:cNvPr id="6" name="TextBox 5">
            <a:extLst>
              <a:ext uri="{FF2B5EF4-FFF2-40B4-BE49-F238E27FC236}">
                <a16:creationId xmlns:a16="http://schemas.microsoft.com/office/drawing/2014/main" id="{D9CD058D-30D3-2CD5-FD35-C6404EE07FEB}"/>
              </a:ext>
            </a:extLst>
          </p:cNvPr>
          <p:cNvSpPr txBox="1"/>
          <p:nvPr/>
        </p:nvSpPr>
        <p:spPr>
          <a:xfrm>
            <a:off x="206725" y="4661025"/>
            <a:ext cx="1706878" cy="646331"/>
          </a:xfrm>
          <a:prstGeom prst="rect">
            <a:avLst/>
          </a:prstGeom>
          <a:noFill/>
        </p:spPr>
        <p:txBody>
          <a:bodyPr wrap="none" rtlCol="0">
            <a:spAutoFit/>
          </a:bodyPr>
          <a:lstStyle/>
          <a:p>
            <a:r>
              <a:rPr lang="en-US" dirty="0"/>
              <a:t>Between tumor</a:t>
            </a:r>
          </a:p>
          <a:p>
            <a:r>
              <a:rPr lang="en-US" dirty="0"/>
              <a:t>And normal</a:t>
            </a:r>
          </a:p>
        </p:txBody>
      </p:sp>
    </p:spTree>
    <p:extLst>
      <p:ext uri="{BB962C8B-B14F-4D97-AF65-F5344CB8AC3E}">
        <p14:creationId xmlns:p14="http://schemas.microsoft.com/office/powerpoint/2010/main" val="1906213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1FB23A-BFAC-D0C9-7D9F-2017E6B45BD3}"/>
              </a:ext>
            </a:extLst>
          </p:cNvPr>
          <p:cNvSpPr txBox="1"/>
          <p:nvPr/>
        </p:nvSpPr>
        <p:spPr>
          <a:xfrm>
            <a:off x="651850" y="253499"/>
            <a:ext cx="74302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Much of the data in all 3 papers is reported as a result of ROC curves…</a:t>
            </a:r>
          </a:p>
        </p:txBody>
      </p:sp>
      <p:sp>
        <p:nvSpPr>
          <p:cNvPr id="6" name="TextBox 5">
            <a:extLst>
              <a:ext uri="{FF2B5EF4-FFF2-40B4-BE49-F238E27FC236}">
                <a16:creationId xmlns:a16="http://schemas.microsoft.com/office/drawing/2014/main" id="{52BA2D20-BDAB-C0C9-957F-527C214083CA}"/>
              </a:ext>
            </a:extLst>
          </p:cNvPr>
          <p:cNvSpPr txBox="1"/>
          <p:nvPr/>
        </p:nvSpPr>
        <p:spPr>
          <a:xfrm>
            <a:off x="1677165" y="1054732"/>
            <a:ext cx="3412773" cy="338554"/>
          </a:xfrm>
          <a:prstGeom prst="rect">
            <a:avLst/>
          </a:prstGeom>
          <a:noFill/>
        </p:spPr>
        <p:txBody>
          <a:bodyPr wrap="square" rtlCol="0">
            <a:spAutoFit/>
          </a:bodyPr>
          <a:lstStyle/>
          <a:p>
            <a:r>
              <a:rPr lang="en-US" sz="1600" dirty="0"/>
              <a:t>Is a sample </a:t>
            </a:r>
            <a:r>
              <a:rPr lang="en-US" sz="1600" dirty="0">
                <a:solidFill>
                  <a:srgbClr val="FF0000"/>
                </a:solidFill>
              </a:rPr>
              <a:t>case </a:t>
            </a:r>
            <a:r>
              <a:rPr lang="en-US" sz="1600" dirty="0"/>
              <a:t>or </a:t>
            </a:r>
            <a:r>
              <a:rPr lang="en-US" sz="1600" dirty="0">
                <a:solidFill>
                  <a:srgbClr val="FF0000"/>
                </a:solidFill>
              </a:rPr>
              <a:t>control</a:t>
            </a:r>
            <a:r>
              <a:rPr lang="en-US" sz="1600" dirty="0"/>
              <a:t>?</a:t>
            </a:r>
          </a:p>
        </p:txBody>
      </p:sp>
      <p:cxnSp>
        <p:nvCxnSpPr>
          <p:cNvPr id="7" name="Straight Connector 6">
            <a:extLst>
              <a:ext uri="{FF2B5EF4-FFF2-40B4-BE49-F238E27FC236}">
                <a16:creationId xmlns:a16="http://schemas.microsoft.com/office/drawing/2014/main" id="{B08F9E72-1E18-2BDA-8B8D-CC865B91F47E}"/>
              </a:ext>
            </a:extLst>
          </p:cNvPr>
          <p:cNvCxnSpPr/>
          <p:nvPr/>
        </p:nvCxnSpPr>
        <p:spPr>
          <a:xfrm>
            <a:off x="5436981" y="946093"/>
            <a:ext cx="0" cy="40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A9E349-F6A6-3EFA-52EC-A1B68A43A6E7}"/>
              </a:ext>
            </a:extLst>
          </p:cNvPr>
          <p:cNvCxnSpPr/>
          <p:nvPr/>
        </p:nvCxnSpPr>
        <p:spPr>
          <a:xfrm flipH="1">
            <a:off x="2226790" y="2045332"/>
            <a:ext cx="3048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CCB184-E037-BD01-2A5F-A9C30746EAB0}"/>
              </a:ext>
            </a:extLst>
          </p:cNvPr>
          <p:cNvSpPr txBox="1"/>
          <p:nvPr/>
        </p:nvSpPr>
        <p:spPr>
          <a:xfrm>
            <a:off x="1421170" y="1432755"/>
            <a:ext cx="3197029" cy="523220"/>
          </a:xfrm>
          <a:prstGeom prst="rect">
            <a:avLst/>
          </a:prstGeom>
          <a:noFill/>
        </p:spPr>
        <p:txBody>
          <a:bodyPr wrap="none" rtlCol="0">
            <a:spAutoFit/>
          </a:bodyPr>
          <a:lstStyle/>
          <a:p>
            <a:r>
              <a:rPr lang="en-US" sz="1400" dirty="0"/>
              <a:t>Whole-genome metagenome sequencing</a:t>
            </a:r>
          </a:p>
          <a:p>
            <a:r>
              <a:rPr lang="en-US" sz="1400" dirty="0"/>
              <a:t>on samples with known disease status</a:t>
            </a:r>
          </a:p>
        </p:txBody>
      </p:sp>
      <p:sp>
        <p:nvSpPr>
          <p:cNvPr id="10" name="TextBox 9">
            <a:extLst>
              <a:ext uri="{FF2B5EF4-FFF2-40B4-BE49-F238E27FC236}">
                <a16:creationId xmlns:a16="http://schemas.microsoft.com/office/drawing/2014/main" id="{55798B1A-8FD6-4C77-3BA0-DEA6266A0CA3}"/>
              </a:ext>
            </a:extLst>
          </p:cNvPr>
          <p:cNvSpPr txBox="1"/>
          <p:nvPr/>
        </p:nvSpPr>
        <p:spPr>
          <a:xfrm>
            <a:off x="1388590" y="1969134"/>
            <a:ext cx="1447800" cy="307777"/>
          </a:xfrm>
          <a:prstGeom prst="rect">
            <a:avLst/>
          </a:prstGeom>
          <a:noFill/>
        </p:spPr>
        <p:txBody>
          <a:bodyPr wrap="square" rtlCol="0">
            <a:spAutoFit/>
          </a:bodyPr>
          <a:lstStyle/>
          <a:p>
            <a:r>
              <a:rPr lang="en-US" sz="1400" dirty="0"/>
              <a:t>Training set</a:t>
            </a:r>
          </a:p>
        </p:txBody>
      </p:sp>
      <p:cxnSp>
        <p:nvCxnSpPr>
          <p:cNvPr id="11" name="Straight Arrow Connector 10">
            <a:extLst>
              <a:ext uri="{FF2B5EF4-FFF2-40B4-BE49-F238E27FC236}">
                <a16:creationId xmlns:a16="http://schemas.microsoft.com/office/drawing/2014/main" id="{D0BDDA5D-2014-1C3C-A233-5597E74FA3B5}"/>
              </a:ext>
            </a:extLst>
          </p:cNvPr>
          <p:cNvCxnSpPr/>
          <p:nvPr/>
        </p:nvCxnSpPr>
        <p:spPr>
          <a:xfrm>
            <a:off x="3217390" y="2045332"/>
            <a:ext cx="3048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F03830-CEDD-7057-A36F-6F0C0C5FD867}"/>
              </a:ext>
            </a:extLst>
          </p:cNvPr>
          <p:cNvSpPr txBox="1"/>
          <p:nvPr/>
        </p:nvSpPr>
        <p:spPr>
          <a:xfrm>
            <a:off x="3445990" y="2045334"/>
            <a:ext cx="1447800" cy="307777"/>
          </a:xfrm>
          <a:prstGeom prst="rect">
            <a:avLst/>
          </a:prstGeom>
          <a:noFill/>
        </p:spPr>
        <p:txBody>
          <a:bodyPr wrap="square" rtlCol="0">
            <a:spAutoFit/>
          </a:bodyPr>
          <a:lstStyle/>
          <a:p>
            <a:r>
              <a:rPr lang="en-US" sz="1400" dirty="0"/>
              <a:t>Test set</a:t>
            </a:r>
          </a:p>
        </p:txBody>
      </p:sp>
      <p:sp>
        <p:nvSpPr>
          <p:cNvPr id="13" name="TextBox 12">
            <a:extLst>
              <a:ext uri="{FF2B5EF4-FFF2-40B4-BE49-F238E27FC236}">
                <a16:creationId xmlns:a16="http://schemas.microsoft.com/office/drawing/2014/main" id="{70D8A45A-AD12-4541-395D-1A49697D3089}"/>
              </a:ext>
            </a:extLst>
          </p:cNvPr>
          <p:cNvSpPr txBox="1"/>
          <p:nvPr/>
        </p:nvSpPr>
        <p:spPr>
          <a:xfrm>
            <a:off x="1540990" y="2502534"/>
            <a:ext cx="1323952" cy="646331"/>
          </a:xfrm>
          <a:prstGeom prst="rect">
            <a:avLst/>
          </a:prstGeom>
          <a:noFill/>
        </p:spPr>
        <p:txBody>
          <a:bodyPr wrap="none" rtlCol="0">
            <a:spAutoFit/>
          </a:bodyPr>
          <a:lstStyle/>
          <a:p>
            <a:r>
              <a:rPr lang="en-US" sz="1200" dirty="0"/>
              <a:t>Find features</a:t>
            </a:r>
          </a:p>
          <a:p>
            <a:r>
              <a:rPr lang="en-US" sz="1200" dirty="0"/>
              <a:t>(</a:t>
            </a:r>
            <a:r>
              <a:rPr lang="en-US" sz="1200" dirty="0">
                <a:solidFill>
                  <a:srgbClr val="FF0000"/>
                </a:solidFill>
              </a:rPr>
              <a:t>taxa, genes</a:t>
            </a:r>
            <a:r>
              <a:rPr lang="en-US" sz="1200" dirty="0"/>
              <a:t>)</a:t>
            </a:r>
          </a:p>
          <a:p>
            <a:r>
              <a:rPr lang="en-US" sz="1200" dirty="0"/>
              <a:t>that predict status</a:t>
            </a:r>
          </a:p>
        </p:txBody>
      </p:sp>
      <p:cxnSp>
        <p:nvCxnSpPr>
          <p:cNvPr id="14" name="Straight Arrow Connector 13">
            <a:extLst>
              <a:ext uri="{FF2B5EF4-FFF2-40B4-BE49-F238E27FC236}">
                <a16:creationId xmlns:a16="http://schemas.microsoft.com/office/drawing/2014/main" id="{47C7C30C-A27C-983C-AA1A-3474AA91CE6A}"/>
              </a:ext>
            </a:extLst>
          </p:cNvPr>
          <p:cNvCxnSpPr/>
          <p:nvPr/>
        </p:nvCxnSpPr>
        <p:spPr>
          <a:xfrm>
            <a:off x="2226790" y="3112132"/>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709F70-C37B-212E-D3E8-4038B3577D03}"/>
              </a:ext>
            </a:extLst>
          </p:cNvPr>
          <p:cNvSpPr txBox="1"/>
          <p:nvPr/>
        </p:nvSpPr>
        <p:spPr>
          <a:xfrm>
            <a:off x="1219963" y="3490157"/>
            <a:ext cx="1786386" cy="307777"/>
          </a:xfrm>
          <a:prstGeom prst="rect">
            <a:avLst/>
          </a:prstGeom>
          <a:noFill/>
        </p:spPr>
        <p:txBody>
          <a:bodyPr wrap="none" rtlCol="0">
            <a:spAutoFit/>
          </a:bodyPr>
          <a:lstStyle/>
          <a:p>
            <a:r>
              <a:rPr lang="en-US" sz="1400" dirty="0"/>
              <a:t>Build statistical model</a:t>
            </a:r>
          </a:p>
        </p:txBody>
      </p:sp>
      <p:cxnSp>
        <p:nvCxnSpPr>
          <p:cNvPr id="16" name="Straight Arrow Connector 15">
            <a:extLst>
              <a:ext uri="{FF2B5EF4-FFF2-40B4-BE49-F238E27FC236}">
                <a16:creationId xmlns:a16="http://schemas.microsoft.com/office/drawing/2014/main" id="{9163EDF0-3375-5175-7968-318D36631D0E}"/>
              </a:ext>
            </a:extLst>
          </p:cNvPr>
          <p:cNvCxnSpPr/>
          <p:nvPr/>
        </p:nvCxnSpPr>
        <p:spPr>
          <a:xfrm>
            <a:off x="3522190" y="2502532"/>
            <a:ext cx="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A0FE58-EC6B-2B0E-2BB6-D3B7B253E138}"/>
              </a:ext>
            </a:extLst>
          </p:cNvPr>
          <p:cNvCxnSpPr/>
          <p:nvPr/>
        </p:nvCxnSpPr>
        <p:spPr>
          <a:xfrm>
            <a:off x="2280449" y="3830942"/>
            <a:ext cx="174943" cy="42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23F8E5-C4C8-7A9A-50BA-0E2513D0401B}"/>
              </a:ext>
            </a:extLst>
          </p:cNvPr>
          <p:cNvSpPr txBox="1"/>
          <p:nvPr/>
        </p:nvSpPr>
        <p:spPr>
          <a:xfrm>
            <a:off x="2074390" y="4255132"/>
            <a:ext cx="2844946" cy="369332"/>
          </a:xfrm>
          <a:prstGeom prst="rect">
            <a:avLst/>
          </a:prstGeom>
          <a:noFill/>
        </p:spPr>
        <p:txBody>
          <a:bodyPr wrap="none" rtlCol="0">
            <a:spAutoFit/>
          </a:bodyPr>
          <a:lstStyle/>
          <a:p>
            <a:r>
              <a:rPr lang="en-US" dirty="0"/>
              <a:t>Make predictions on test set</a:t>
            </a:r>
          </a:p>
        </p:txBody>
      </p:sp>
      <p:pic>
        <p:nvPicPr>
          <p:cNvPr id="19" name="Picture 4" descr="Image result for roc curves">
            <a:extLst>
              <a:ext uri="{FF2B5EF4-FFF2-40B4-BE49-F238E27FC236}">
                <a16:creationId xmlns:a16="http://schemas.microsoft.com/office/drawing/2014/main" id="{560BAC9D-C416-F32E-07F4-9CE21DA9E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375" y="1031181"/>
            <a:ext cx="4191001" cy="38986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D642743-AB2D-34F8-0101-E48BC83750A8}"/>
              </a:ext>
            </a:extLst>
          </p:cNvPr>
          <p:cNvSpPr txBox="1"/>
          <p:nvPr/>
        </p:nvSpPr>
        <p:spPr>
          <a:xfrm>
            <a:off x="5987081" y="5289495"/>
            <a:ext cx="3610284" cy="246221"/>
          </a:xfrm>
          <a:prstGeom prst="rect">
            <a:avLst/>
          </a:prstGeom>
          <a:noFill/>
        </p:spPr>
        <p:txBody>
          <a:bodyPr wrap="none" rtlCol="0">
            <a:spAutoFit/>
          </a:bodyPr>
          <a:lstStyle/>
          <a:p>
            <a:r>
              <a:rPr lang="en-US" sz="1000" dirty="0"/>
              <a:t>Image: http://www.sprawls.org/ppmi2/IMGCHAR/1IMCHAR12.gif</a:t>
            </a:r>
          </a:p>
        </p:txBody>
      </p:sp>
      <p:sp>
        <p:nvSpPr>
          <p:cNvPr id="21" name="TextBox 20">
            <a:extLst>
              <a:ext uri="{FF2B5EF4-FFF2-40B4-BE49-F238E27FC236}">
                <a16:creationId xmlns:a16="http://schemas.microsoft.com/office/drawing/2014/main" id="{14A62837-94FF-7264-A5D0-96E22BDE926C}"/>
              </a:ext>
            </a:extLst>
          </p:cNvPr>
          <p:cNvSpPr txBox="1"/>
          <p:nvPr/>
        </p:nvSpPr>
        <p:spPr>
          <a:xfrm>
            <a:off x="1149790" y="5571928"/>
            <a:ext cx="6391173" cy="646331"/>
          </a:xfrm>
          <a:prstGeom prst="rect">
            <a:avLst/>
          </a:prstGeom>
          <a:noFill/>
        </p:spPr>
        <p:txBody>
          <a:bodyPr wrap="none" rtlCol="0">
            <a:spAutoFit/>
          </a:bodyPr>
          <a:lstStyle/>
          <a:p>
            <a:r>
              <a:rPr lang="en-US" dirty="0"/>
              <a:t>An area under the curve (AUC) of 100 means a perfect classifier</a:t>
            </a:r>
          </a:p>
          <a:p>
            <a:r>
              <a:rPr lang="en-US" dirty="0"/>
              <a:t>An AUC of 50 is as good as guessing at random</a:t>
            </a:r>
          </a:p>
        </p:txBody>
      </p:sp>
    </p:spTree>
    <p:extLst>
      <p:ext uri="{BB962C8B-B14F-4D97-AF65-F5344CB8AC3E}">
        <p14:creationId xmlns:p14="http://schemas.microsoft.com/office/powerpoint/2010/main" val="3895699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5189CE-5902-5B2F-2DC5-87D43EBDE51A}"/>
              </a:ext>
            </a:extLst>
          </p:cNvPr>
          <p:cNvSpPr txBox="1"/>
          <p:nvPr/>
        </p:nvSpPr>
        <p:spPr>
          <a:xfrm>
            <a:off x="3317294" y="300195"/>
            <a:ext cx="3934860" cy="1477328"/>
          </a:xfrm>
          <a:prstGeom prst="rect">
            <a:avLst/>
          </a:prstGeom>
          <a:noFill/>
        </p:spPr>
        <p:txBody>
          <a:bodyPr wrap="none" rtlCol="0">
            <a:spAutoFit/>
          </a:bodyPr>
          <a:lstStyle/>
          <a:p>
            <a:r>
              <a:rPr lang="en-US" dirty="0"/>
              <a:t>I think this design is inherently flawed:</a:t>
            </a:r>
          </a:p>
          <a:p>
            <a:endParaRPr lang="en-US" dirty="0"/>
          </a:p>
          <a:p>
            <a:r>
              <a:rPr lang="en-US" dirty="0"/>
              <a:t>    Different centers</a:t>
            </a:r>
          </a:p>
          <a:p>
            <a:endParaRPr lang="en-US" dirty="0"/>
          </a:p>
          <a:p>
            <a:r>
              <a:rPr lang="en-US" dirty="0"/>
              <a:t> </a:t>
            </a:r>
          </a:p>
        </p:txBody>
      </p:sp>
      <p:cxnSp>
        <p:nvCxnSpPr>
          <p:cNvPr id="6" name="Straight Arrow Connector 5">
            <a:extLst>
              <a:ext uri="{FF2B5EF4-FFF2-40B4-BE49-F238E27FC236}">
                <a16:creationId xmlns:a16="http://schemas.microsoft.com/office/drawing/2014/main" id="{E17A3915-472A-8BC7-1AC4-94FE5C563B68}"/>
              </a:ext>
            </a:extLst>
          </p:cNvPr>
          <p:cNvCxnSpPr/>
          <p:nvPr/>
        </p:nvCxnSpPr>
        <p:spPr>
          <a:xfrm>
            <a:off x="4414574" y="1281972"/>
            <a:ext cx="0" cy="462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FDC3AF0-FD2F-555C-1A28-D1B98F3F1548}"/>
              </a:ext>
            </a:extLst>
          </p:cNvPr>
          <p:cNvSpPr txBox="1"/>
          <p:nvPr/>
        </p:nvSpPr>
        <p:spPr>
          <a:xfrm>
            <a:off x="3268314" y="1855963"/>
            <a:ext cx="2837636" cy="369332"/>
          </a:xfrm>
          <a:prstGeom prst="rect">
            <a:avLst/>
          </a:prstGeom>
          <a:noFill/>
        </p:spPr>
        <p:txBody>
          <a:bodyPr wrap="none" rtlCol="0">
            <a:spAutoFit/>
          </a:bodyPr>
          <a:lstStyle/>
          <a:p>
            <a:r>
              <a:rPr lang="en-US" dirty="0"/>
              <a:t>Batch correction algorithm</a:t>
            </a:r>
          </a:p>
        </p:txBody>
      </p:sp>
      <p:cxnSp>
        <p:nvCxnSpPr>
          <p:cNvPr id="8" name="Straight Arrow Connector 7">
            <a:extLst>
              <a:ext uri="{FF2B5EF4-FFF2-40B4-BE49-F238E27FC236}">
                <a16:creationId xmlns:a16="http://schemas.microsoft.com/office/drawing/2014/main" id="{303B73EC-18FC-FC8D-903F-6874B11851CA}"/>
              </a:ext>
            </a:extLst>
          </p:cNvPr>
          <p:cNvCxnSpPr/>
          <p:nvPr/>
        </p:nvCxnSpPr>
        <p:spPr>
          <a:xfrm>
            <a:off x="4414574" y="2225295"/>
            <a:ext cx="0" cy="462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9C19712-AE76-8A45-2BCB-55B62B2E2447}"/>
              </a:ext>
            </a:extLst>
          </p:cNvPr>
          <p:cNvSpPr txBox="1"/>
          <p:nvPr/>
        </p:nvSpPr>
        <p:spPr>
          <a:xfrm>
            <a:off x="2882731" y="2815631"/>
            <a:ext cx="3753272" cy="646331"/>
          </a:xfrm>
          <a:prstGeom prst="rect">
            <a:avLst/>
          </a:prstGeom>
          <a:noFill/>
        </p:spPr>
        <p:txBody>
          <a:bodyPr wrap="none" rtlCol="0">
            <a:spAutoFit/>
          </a:bodyPr>
          <a:lstStyle/>
          <a:p>
            <a:r>
              <a:rPr lang="en-US" dirty="0"/>
              <a:t>Machine learning on all samples</a:t>
            </a:r>
          </a:p>
          <a:p>
            <a:r>
              <a:rPr lang="en-US" dirty="0"/>
              <a:t>as if they came from the same study</a:t>
            </a:r>
          </a:p>
        </p:txBody>
      </p:sp>
      <p:sp>
        <p:nvSpPr>
          <p:cNvPr id="10" name="TextBox 9">
            <a:extLst>
              <a:ext uri="{FF2B5EF4-FFF2-40B4-BE49-F238E27FC236}">
                <a16:creationId xmlns:a16="http://schemas.microsoft.com/office/drawing/2014/main" id="{B8EA50A9-6AEB-CF87-C084-D5B0B5782255}"/>
              </a:ext>
            </a:extLst>
          </p:cNvPr>
          <p:cNvSpPr txBox="1"/>
          <p:nvPr/>
        </p:nvSpPr>
        <p:spPr>
          <a:xfrm>
            <a:off x="1394234" y="4074062"/>
            <a:ext cx="9516003" cy="2308324"/>
          </a:xfrm>
          <a:prstGeom prst="rect">
            <a:avLst/>
          </a:prstGeom>
          <a:noFill/>
        </p:spPr>
        <p:txBody>
          <a:bodyPr wrap="none" rtlCol="0">
            <a:spAutoFit/>
          </a:bodyPr>
          <a:lstStyle/>
          <a:p>
            <a:r>
              <a:rPr lang="en-US" dirty="0"/>
              <a:t>If the batch correction algorithm fails to perfectly compensate for signal from different centers,</a:t>
            </a:r>
          </a:p>
          <a:p>
            <a:r>
              <a:rPr lang="en-US" dirty="0"/>
              <a:t>and different centers have different kinds of cancer, the machine learning algorithm will</a:t>
            </a:r>
          </a:p>
          <a:p>
            <a:r>
              <a:rPr lang="en-US" dirty="0"/>
              <a:t>produce artifactual results.</a:t>
            </a:r>
          </a:p>
          <a:p>
            <a:endParaRPr lang="en-US" dirty="0"/>
          </a:p>
          <a:p>
            <a:r>
              <a:rPr lang="en-US" dirty="0"/>
              <a:t>(this is presumably (?) what happened in the original paper)</a:t>
            </a:r>
          </a:p>
          <a:p>
            <a:endParaRPr lang="en-US" dirty="0"/>
          </a:p>
          <a:p>
            <a:r>
              <a:rPr lang="en-US" dirty="0"/>
              <a:t>Using different batch correction algorithms does not really fix this problem</a:t>
            </a:r>
          </a:p>
          <a:p>
            <a:r>
              <a:rPr lang="en-US" dirty="0"/>
              <a:t>(a major problem with the arguments used in the rebuttal paper!)</a:t>
            </a:r>
          </a:p>
        </p:txBody>
      </p:sp>
    </p:spTree>
    <p:extLst>
      <p:ext uri="{BB962C8B-B14F-4D97-AF65-F5344CB8AC3E}">
        <p14:creationId xmlns:p14="http://schemas.microsoft.com/office/powerpoint/2010/main" val="12660304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8B96E-E349-3220-AA82-3B9CD14CAB17}"/>
              </a:ext>
            </a:extLst>
          </p:cNvPr>
          <p:cNvPicPr>
            <a:picLocks noChangeAspect="1"/>
          </p:cNvPicPr>
          <p:nvPr/>
        </p:nvPicPr>
        <p:blipFill>
          <a:blip r:embed="rId2"/>
          <a:stretch>
            <a:fillRect/>
          </a:stretch>
        </p:blipFill>
        <p:spPr>
          <a:xfrm>
            <a:off x="347430" y="210165"/>
            <a:ext cx="6934200" cy="3305175"/>
          </a:xfrm>
          <a:prstGeom prst="rect">
            <a:avLst/>
          </a:prstGeom>
        </p:spPr>
      </p:pic>
      <p:cxnSp>
        <p:nvCxnSpPr>
          <p:cNvPr id="7" name="Straight Arrow Connector 6">
            <a:extLst>
              <a:ext uri="{FF2B5EF4-FFF2-40B4-BE49-F238E27FC236}">
                <a16:creationId xmlns:a16="http://schemas.microsoft.com/office/drawing/2014/main" id="{68EFE1F5-5743-29C7-A934-860536F728CE}"/>
              </a:ext>
            </a:extLst>
          </p:cNvPr>
          <p:cNvCxnSpPr/>
          <p:nvPr/>
        </p:nvCxnSpPr>
        <p:spPr>
          <a:xfrm flipV="1">
            <a:off x="887243" y="3048757"/>
            <a:ext cx="199176" cy="943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1FECA6C-453C-6F56-E535-9A32681B330B}"/>
              </a:ext>
            </a:extLst>
          </p:cNvPr>
          <p:cNvSpPr txBox="1"/>
          <p:nvPr/>
        </p:nvSpPr>
        <p:spPr>
          <a:xfrm>
            <a:off x="347430" y="4065006"/>
            <a:ext cx="9439251" cy="1477328"/>
          </a:xfrm>
          <a:prstGeom prst="rect">
            <a:avLst/>
          </a:prstGeom>
          <a:noFill/>
        </p:spPr>
        <p:txBody>
          <a:bodyPr wrap="none" rtlCol="0">
            <a:spAutoFit/>
          </a:bodyPr>
          <a:lstStyle/>
          <a:p>
            <a:r>
              <a:rPr lang="en-US" dirty="0"/>
              <a:t>Even after “correction there is still some residual variation associated with sequencing center.</a:t>
            </a:r>
          </a:p>
          <a:p>
            <a:r>
              <a:rPr lang="en-US" dirty="0"/>
              <a:t>If sequencing center is associated with caner type, that will be more than enough for a</a:t>
            </a:r>
          </a:p>
          <a:p>
            <a:r>
              <a:rPr lang="en-US" dirty="0"/>
              <a:t>machine learning algorithm to discover, especially one as “flexible” or “tunable” as </a:t>
            </a:r>
          </a:p>
          <a:p>
            <a:r>
              <a:rPr lang="en-US" dirty="0"/>
              <a:t>Stochastic-gradient boosting machine learning…</a:t>
            </a:r>
          </a:p>
          <a:p>
            <a:endParaRPr lang="en-US" dirty="0"/>
          </a:p>
        </p:txBody>
      </p:sp>
      <p:pic>
        <p:nvPicPr>
          <p:cNvPr id="10" name="Picture 9">
            <a:extLst>
              <a:ext uri="{FF2B5EF4-FFF2-40B4-BE49-F238E27FC236}">
                <a16:creationId xmlns:a16="http://schemas.microsoft.com/office/drawing/2014/main" id="{F0F7D0B9-AA07-4250-844E-5F476CC064FA}"/>
              </a:ext>
            </a:extLst>
          </p:cNvPr>
          <p:cNvPicPr>
            <a:picLocks noChangeAspect="1"/>
          </p:cNvPicPr>
          <p:nvPr/>
        </p:nvPicPr>
        <p:blipFill>
          <a:blip r:embed="rId3"/>
          <a:stretch>
            <a:fillRect/>
          </a:stretch>
        </p:blipFill>
        <p:spPr>
          <a:xfrm>
            <a:off x="7208727" y="268127"/>
            <a:ext cx="4008516" cy="3522046"/>
          </a:xfrm>
          <a:prstGeom prst="rect">
            <a:avLst/>
          </a:prstGeom>
        </p:spPr>
      </p:pic>
      <p:cxnSp>
        <p:nvCxnSpPr>
          <p:cNvPr id="12" name="Straight Arrow Connector 11">
            <a:extLst>
              <a:ext uri="{FF2B5EF4-FFF2-40B4-BE49-F238E27FC236}">
                <a16:creationId xmlns:a16="http://schemas.microsoft.com/office/drawing/2014/main" id="{D098D601-DF6E-6FB1-4D95-4F5B272B09E9}"/>
              </a:ext>
            </a:extLst>
          </p:cNvPr>
          <p:cNvCxnSpPr/>
          <p:nvPr/>
        </p:nvCxnSpPr>
        <p:spPr>
          <a:xfrm>
            <a:off x="6753885" y="615636"/>
            <a:ext cx="4074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092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F1A4AB-E947-EE99-212F-E34268F0C736}"/>
              </a:ext>
            </a:extLst>
          </p:cNvPr>
          <p:cNvSpPr txBox="1"/>
          <p:nvPr/>
        </p:nvSpPr>
        <p:spPr>
          <a:xfrm>
            <a:off x="968721" y="362139"/>
            <a:ext cx="67120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Alternative #1:  Leave one study out machine learning approach </a:t>
            </a:r>
          </a:p>
        </p:txBody>
      </p:sp>
      <p:pic>
        <p:nvPicPr>
          <p:cNvPr id="6" name="Picture 5">
            <a:extLst>
              <a:ext uri="{FF2B5EF4-FFF2-40B4-BE49-F238E27FC236}">
                <a16:creationId xmlns:a16="http://schemas.microsoft.com/office/drawing/2014/main" id="{8B7D19B1-09FA-3C3E-3A0F-4ADBFF98ED31}"/>
              </a:ext>
            </a:extLst>
          </p:cNvPr>
          <p:cNvPicPr>
            <a:picLocks noChangeAspect="1"/>
          </p:cNvPicPr>
          <p:nvPr/>
        </p:nvPicPr>
        <p:blipFill>
          <a:blip r:embed="rId2"/>
          <a:stretch>
            <a:fillRect/>
          </a:stretch>
        </p:blipFill>
        <p:spPr>
          <a:xfrm>
            <a:off x="378718" y="1747837"/>
            <a:ext cx="7429500" cy="3362325"/>
          </a:xfrm>
          <a:prstGeom prst="rect">
            <a:avLst/>
          </a:prstGeom>
        </p:spPr>
      </p:pic>
      <p:sp>
        <p:nvSpPr>
          <p:cNvPr id="7" name="TextBox 6">
            <a:extLst>
              <a:ext uri="{FF2B5EF4-FFF2-40B4-BE49-F238E27FC236}">
                <a16:creationId xmlns:a16="http://schemas.microsoft.com/office/drawing/2014/main" id="{C2150FAE-7A8A-4968-8B44-03ADD988DA91}"/>
              </a:ext>
            </a:extLst>
          </p:cNvPr>
          <p:cNvSpPr txBox="1"/>
          <p:nvPr/>
        </p:nvSpPr>
        <p:spPr>
          <a:xfrm>
            <a:off x="1738265" y="905347"/>
            <a:ext cx="8762079" cy="369332"/>
          </a:xfrm>
          <a:prstGeom prst="rect">
            <a:avLst/>
          </a:prstGeom>
          <a:noFill/>
        </p:spPr>
        <p:txBody>
          <a:bodyPr wrap="none" rtlCol="0">
            <a:spAutoFit/>
          </a:bodyPr>
          <a:lstStyle/>
          <a:p>
            <a:r>
              <a:rPr lang="en-US" dirty="0"/>
              <a:t>Train on all studies but 1 and then test the machine learning model on the left out study</a:t>
            </a:r>
          </a:p>
        </p:txBody>
      </p:sp>
      <p:sp>
        <p:nvSpPr>
          <p:cNvPr id="2" name="TextBox 1">
            <a:extLst>
              <a:ext uri="{FF2B5EF4-FFF2-40B4-BE49-F238E27FC236}">
                <a16:creationId xmlns:a16="http://schemas.microsoft.com/office/drawing/2014/main" id="{5D5C61A8-673A-EE6A-2E6E-B806158BCFA1}"/>
              </a:ext>
            </a:extLst>
          </p:cNvPr>
          <p:cNvSpPr txBox="1"/>
          <p:nvPr/>
        </p:nvSpPr>
        <p:spPr>
          <a:xfrm>
            <a:off x="679013" y="5486400"/>
            <a:ext cx="11075404" cy="923330"/>
          </a:xfrm>
          <a:prstGeom prst="rect">
            <a:avLst/>
          </a:prstGeom>
          <a:noFill/>
        </p:spPr>
        <p:txBody>
          <a:bodyPr wrap="none" rtlCol="0">
            <a:spAutoFit/>
          </a:bodyPr>
          <a:lstStyle/>
          <a:p>
            <a:r>
              <a:rPr lang="en-US" dirty="0"/>
              <a:t>Note that cases and controls have to be in the same study.  </a:t>
            </a:r>
          </a:p>
          <a:p>
            <a:r>
              <a:rPr lang="en-US" dirty="0"/>
              <a:t>You can’t use this approach when cases and controls are from different studies.</a:t>
            </a:r>
          </a:p>
          <a:p>
            <a:r>
              <a:rPr lang="en-US" dirty="0"/>
              <a:t>Probably when cases and controls are from different studies, you should not attempt a classification analysis!</a:t>
            </a:r>
          </a:p>
        </p:txBody>
      </p:sp>
      <p:pic>
        <p:nvPicPr>
          <p:cNvPr id="5" name="Picture 4">
            <a:extLst>
              <a:ext uri="{FF2B5EF4-FFF2-40B4-BE49-F238E27FC236}">
                <a16:creationId xmlns:a16="http://schemas.microsoft.com/office/drawing/2014/main" id="{E0B5501E-2CDD-DEB6-D330-99B2E43F578A}"/>
              </a:ext>
            </a:extLst>
          </p:cNvPr>
          <p:cNvPicPr>
            <a:picLocks noChangeAspect="1"/>
          </p:cNvPicPr>
          <p:nvPr/>
        </p:nvPicPr>
        <p:blipFill>
          <a:blip r:embed="rId3"/>
          <a:stretch>
            <a:fillRect/>
          </a:stretch>
        </p:blipFill>
        <p:spPr>
          <a:xfrm>
            <a:off x="7808218" y="1650917"/>
            <a:ext cx="3884987" cy="1803997"/>
          </a:xfrm>
          <a:prstGeom prst="rect">
            <a:avLst/>
          </a:prstGeom>
        </p:spPr>
      </p:pic>
    </p:spTree>
    <p:extLst>
      <p:ext uri="{BB962C8B-B14F-4D97-AF65-F5344CB8AC3E}">
        <p14:creationId xmlns:p14="http://schemas.microsoft.com/office/powerpoint/2010/main" val="1170654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B70D50-B0DB-AD71-4861-4FBEA3163C01}"/>
              </a:ext>
            </a:extLst>
          </p:cNvPr>
          <p:cNvSpPr txBox="1"/>
          <p:nvPr/>
        </p:nvSpPr>
        <p:spPr>
          <a:xfrm>
            <a:off x="811626" y="-91106"/>
            <a:ext cx="948302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Alternative #2: P-value vs. p-value plots</a:t>
            </a:r>
          </a:p>
          <a:p>
            <a:r>
              <a:rPr lang="en-US" dirty="0">
                <a:latin typeface="Arial" panose="020B0604020202020204" pitchFamily="34" charset="0"/>
                <a:cs typeface="Arial" panose="020B0604020202020204" pitchFamily="34" charset="0"/>
              </a:rPr>
              <a:t>Perform inference </a:t>
            </a:r>
            <a:r>
              <a:rPr lang="en-US" dirty="0">
                <a:solidFill>
                  <a:srgbClr val="FF0000"/>
                </a:solidFill>
                <a:latin typeface="Arial" panose="020B0604020202020204" pitchFamily="34" charset="0"/>
                <a:cs typeface="Arial" panose="020B0604020202020204" pitchFamily="34" charset="0"/>
              </a:rPr>
              <a:t>within </a:t>
            </a:r>
            <a:r>
              <a:rPr lang="en-US" dirty="0">
                <a:latin typeface="Arial" panose="020B0604020202020204" pitchFamily="34" charset="0"/>
                <a:cs typeface="Arial" panose="020B0604020202020204" pitchFamily="34" charset="0"/>
              </a:rPr>
              <a:t>each study and compare the results…</a:t>
            </a:r>
          </a:p>
        </p:txBody>
      </p:sp>
      <p:pic>
        <p:nvPicPr>
          <p:cNvPr id="1026" name="Picture 2" descr="Figure 4.  Changes associated with inpatient treatment are consistent between geographically distinct eating disorder units. Scatter plots showing the unadjusted log10 p-values from t-tests comparing the log10 normalized counts of genera (a, c, e) and relative abundances of metabolic pathways (b, d, f) in non-ED controls versus patients with anorexia nervosa prior to inpatient treatment (non-ED vs AN-AD), non-ED controls versus patients with anorexia nervosa following inpatient treatment (non-ED vs AN-DIS), and patients with anorexia nervosa prior to versus following inpatient treatment (AN-AD vs AN-DIS) at CEED and ACUTE. Genera and metabolic pathways with unadjusted p-values of less than 0.05 at both CEED and ACUTE are colored red. Cartoon concept depicts situations of perfect and random associations.">
            <a:extLst>
              <a:ext uri="{FF2B5EF4-FFF2-40B4-BE49-F238E27FC236}">
                <a16:creationId xmlns:a16="http://schemas.microsoft.com/office/drawing/2014/main" id="{D725718C-6657-2D16-3EC4-CDF7434F6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15" y="751313"/>
            <a:ext cx="5226485" cy="58752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D24B3A-B976-D03A-E457-F2BEA33DBCF1}"/>
              </a:ext>
            </a:extLst>
          </p:cNvPr>
          <p:cNvPicPr>
            <a:picLocks noChangeAspect="1"/>
          </p:cNvPicPr>
          <p:nvPr/>
        </p:nvPicPr>
        <p:blipFill>
          <a:blip r:embed="rId3"/>
          <a:stretch>
            <a:fillRect/>
          </a:stretch>
        </p:blipFill>
        <p:spPr>
          <a:xfrm>
            <a:off x="6304572" y="852799"/>
            <a:ext cx="5081830" cy="1142170"/>
          </a:xfrm>
          <a:prstGeom prst="rect">
            <a:avLst/>
          </a:prstGeom>
        </p:spPr>
      </p:pic>
    </p:spTree>
    <p:extLst>
      <p:ext uri="{BB962C8B-B14F-4D97-AF65-F5344CB8AC3E}">
        <p14:creationId xmlns:p14="http://schemas.microsoft.com/office/powerpoint/2010/main" val="26003068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F012B-C2E8-F3CB-B256-6AEE9D6AE7CF}"/>
              </a:ext>
            </a:extLst>
          </p:cNvPr>
          <p:cNvSpPr txBox="1"/>
          <p:nvPr/>
        </p:nvSpPr>
        <p:spPr>
          <a:xfrm>
            <a:off x="1131683" y="307818"/>
            <a:ext cx="8537915" cy="1754326"/>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There are 2 main criticisms in </a:t>
            </a:r>
            <a:r>
              <a:rPr lang="en-US" dirty="0" err="1"/>
              <a:t>Gihawi</a:t>
            </a:r>
            <a:r>
              <a:rPr lang="en-US" dirty="0"/>
              <a:t> et al</a:t>
            </a:r>
          </a:p>
          <a:p>
            <a:endParaRPr lang="en-US" dirty="0">
              <a:latin typeface="Arial" panose="020B0604020202020204" pitchFamily="34" charset="0"/>
              <a:cs typeface="Arial" panose="020B0604020202020204" pitchFamily="34" charset="0"/>
            </a:endParaRPr>
          </a:p>
          <a:p>
            <a:pPr marL="342900" indent="-342900">
              <a:buAutoNum type="arabicParenBoth"/>
            </a:pPr>
            <a:r>
              <a:rPr lang="en-US" dirty="0">
                <a:latin typeface="Arial" panose="020B0604020202020204" pitchFamily="34" charset="0"/>
                <a:cs typeface="Arial" panose="020B0604020202020204" pitchFamily="34" charset="0"/>
              </a:rPr>
              <a:t>Most of the reads that the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paper said were microbial are not really microbial</a:t>
            </a:r>
          </a:p>
          <a:p>
            <a:pPr marL="342900" indent="-342900">
              <a:buAutoNum type="arabicParenBoth"/>
            </a:pPr>
            <a:endParaRPr lang="en-US" dirty="0">
              <a:latin typeface="Arial" panose="020B0604020202020204" pitchFamily="34" charset="0"/>
              <a:cs typeface="Arial" panose="020B0604020202020204" pitchFamily="34" charset="0"/>
            </a:endParaRPr>
          </a:p>
          <a:p>
            <a:pPr marL="342900" indent="-342900">
              <a:buAutoNum type="arabicParenBoth"/>
            </a:pPr>
            <a:endParaRPr lang="en-US" dirty="0">
              <a:latin typeface="Arial" panose="020B0604020202020204" pitchFamily="34" charset="0"/>
              <a:cs typeface="Arial" panose="020B0604020202020204" pitchFamily="34" charset="0"/>
            </a:endParaRPr>
          </a:p>
          <a:p>
            <a:pPr marL="342900" indent="-342900">
              <a:buAutoNum type="arabicParenBoth"/>
            </a:pPr>
            <a:r>
              <a:rPr lang="en-US" dirty="0">
                <a:latin typeface="Arial" panose="020B0604020202020204" pitchFamily="34" charset="0"/>
                <a:cs typeface="Arial" panose="020B0604020202020204" pitchFamily="34" charset="0"/>
              </a:rPr>
              <a:t>The normalization completely confounds the machine learning results</a:t>
            </a:r>
          </a:p>
        </p:txBody>
      </p:sp>
    </p:spTree>
    <p:extLst>
      <p:ext uri="{BB962C8B-B14F-4D97-AF65-F5344CB8AC3E}">
        <p14:creationId xmlns:p14="http://schemas.microsoft.com/office/powerpoint/2010/main" val="3130379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5AD0E-8B9A-3C81-F005-711252CF3137}"/>
              </a:ext>
            </a:extLst>
          </p:cNvPr>
          <p:cNvSpPr txBox="1"/>
          <p:nvPr/>
        </p:nvSpPr>
        <p:spPr>
          <a:xfrm>
            <a:off x="712961" y="93674"/>
            <a:ext cx="8856552" cy="369332"/>
          </a:xfrm>
          <a:prstGeom prst="rect">
            <a:avLst/>
          </a:prstGeom>
          <a:noFill/>
        </p:spPr>
        <p:txBody>
          <a:bodyPr wrap="square">
            <a:spAutoFit/>
          </a:bodyPr>
          <a:lstStyle/>
          <a:p>
            <a:pPr marL="342900" indent="-342900">
              <a:buAutoNum type="arabicParenBoth"/>
            </a:pPr>
            <a:r>
              <a:rPr lang="en-US" dirty="0">
                <a:latin typeface="Arial" panose="020B0604020202020204" pitchFamily="34" charset="0"/>
                <a:cs typeface="Arial" panose="020B0604020202020204" pitchFamily="34" charset="0"/>
              </a:rPr>
              <a:t>Most of the reads that the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paper said were microbial are not really microbial</a:t>
            </a:r>
          </a:p>
        </p:txBody>
      </p:sp>
      <p:pic>
        <p:nvPicPr>
          <p:cNvPr id="7" name="Picture 6">
            <a:extLst>
              <a:ext uri="{FF2B5EF4-FFF2-40B4-BE49-F238E27FC236}">
                <a16:creationId xmlns:a16="http://schemas.microsoft.com/office/drawing/2014/main" id="{E09D2050-57B1-8067-433C-A8FA09BF13B4}"/>
              </a:ext>
            </a:extLst>
          </p:cNvPr>
          <p:cNvPicPr>
            <a:picLocks noChangeAspect="1"/>
          </p:cNvPicPr>
          <p:nvPr/>
        </p:nvPicPr>
        <p:blipFill>
          <a:blip r:embed="rId2"/>
          <a:stretch>
            <a:fillRect/>
          </a:stretch>
        </p:blipFill>
        <p:spPr>
          <a:xfrm>
            <a:off x="1772445" y="463006"/>
            <a:ext cx="7150174" cy="5509934"/>
          </a:xfrm>
          <a:prstGeom prst="rect">
            <a:avLst/>
          </a:prstGeom>
        </p:spPr>
      </p:pic>
      <p:sp>
        <p:nvSpPr>
          <p:cNvPr id="8" name="TextBox 7">
            <a:extLst>
              <a:ext uri="{FF2B5EF4-FFF2-40B4-BE49-F238E27FC236}">
                <a16:creationId xmlns:a16="http://schemas.microsoft.com/office/drawing/2014/main" id="{3846573F-3AD5-D196-E3B2-66398F3875CC}"/>
              </a:ext>
            </a:extLst>
          </p:cNvPr>
          <p:cNvSpPr txBox="1"/>
          <p:nvPr/>
        </p:nvSpPr>
        <p:spPr>
          <a:xfrm>
            <a:off x="1203158" y="6487429"/>
            <a:ext cx="4552593" cy="369332"/>
          </a:xfrm>
          <a:prstGeom prst="rect">
            <a:avLst/>
          </a:prstGeom>
          <a:noFill/>
        </p:spPr>
        <p:txBody>
          <a:bodyPr wrap="none" rtlCol="0">
            <a:spAutoFit/>
          </a:bodyPr>
          <a:lstStyle/>
          <a:p>
            <a:r>
              <a:rPr lang="en-US" dirty="0"/>
              <a:t>But that criticism feels minor </a:t>
            </a:r>
            <a:r>
              <a:rPr lang="en-US"/>
              <a:t>compared to…</a:t>
            </a:r>
          </a:p>
        </p:txBody>
      </p:sp>
    </p:spTree>
    <p:extLst>
      <p:ext uri="{BB962C8B-B14F-4D97-AF65-F5344CB8AC3E}">
        <p14:creationId xmlns:p14="http://schemas.microsoft.com/office/powerpoint/2010/main" val="2563788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ECE665-6293-5CB1-3DE7-B4E3696702DC}"/>
              </a:ext>
            </a:extLst>
          </p:cNvPr>
          <p:cNvSpPr txBox="1"/>
          <p:nvPr/>
        </p:nvSpPr>
        <p:spPr>
          <a:xfrm>
            <a:off x="1736052" y="75330"/>
            <a:ext cx="901041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(2) The normalization completely confounds the machine learning results</a:t>
            </a:r>
          </a:p>
        </p:txBody>
      </p:sp>
      <p:pic>
        <p:nvPicPr>
          <p:cNvPr id="7" name="Picture 6">
            <a:extLst>
              <a:ext uri="{FF2B5EF4-FFF2-40B4-BE49-F238E27FC236}">
                <a16:creationId xmlns:a16="http://schemas.microsoft.com/office/drawing/2014/main" id="{AF34E569-F99B-88C7-0E61-F89293AB10B6}"/>
              </a:ext>
            </a:extLst>
          </p:cNvPr>
          <p:cNvPicPr>
            <a:picLocks noChangeAspect="1"/>
          </p:cNvPicPr>
          <p:nvPr/>
        </p:nvPicPr>
        <p:blipFill>
          <a:blip r:embed="rId2"/>
          <a:stretch>
            <a:fillRect/>
          </a:stretch>
        </p:blipFill>
        <p:spPr>
          <a:xfrm>
            <a:off x="634214" y="1090470"/>
            <a:ext cx="9623361" cy="4671743"/>
          </a:xfrm>
          <a:prstGeom prst="rect">
            <a:avLst/>
          </a:prstGeom>
        </p:spPr>
      </p:pic>
    </p:spTree>
    <p:extLst>
      <p:ext uri="{BB962C8B-B14F-4D97-AF65-F5344CB8AC3E}">
        <p14:creationId xmlns:p14="http://schemas.microsoft.com/office/powerpoint/2010/main" val="286169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1141</TotalTime>
  <Words>9413</Words>
  <Application>Microsoft Office PowerPoint</Application>
  <PresentationFormat>Widescreen</PresentationFormat>
  <Paragraphs>1131</Paragraphs>
  <Slides>155</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155</vt:i4>
      </vt:variant>
    </vt:vector>
  </HeadingPairs>
  <TitlesOfParts>
    <vt:vector size="166" baseType="lpstr">
      <vt:lpstr>SimSun</vt:lpstr>
      <vt:lpstr>Aptos</vt:lpstr>
      <vt:lpstr>Aptos Display</vt:lpstr>
      <vt:lpstr>Arial</vt:lpstr>
      <vt:lpstr>Calibri</vt:lpstr>
      <vt:lpstr>Consolas</vt:lpstr>
      <vt:lpstr>Söhne</vt:lpstr>
      <vt:lpstr>Söhne Mono</vt:lpstr>
      <vt:lpstr>Office Theme</vt:lpstr>
      <vt:lpstr>Worksheet</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afodor</dc:creator>
  <cp:lastModifiedBy>Anthony Fodor</cp:lastModifiedBy>
  <cp:revision>111</cp:revision>
  <dcterms:created xsi:type="dcterms:W3CDTF">2024-04-13T10:28:13Z</dcterms:created>
  <dcterms:modified xsi:type="dcterms:W3CDTF">2025-04-07T01:04:31Z</dcterms:modified>
</cp:coreProperties>
</file>